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4"/>
  </p:sldMasterIdLst>
  <p:notesMasterIdLst>
    <p:notesMasterId r:id="rId84"/>
  </p:notesMasterIdLst>
  <p:handoutMasterIdLst>
    <p:handoutMasterId r:id="rId85"/>
  </p:handoutMasterIdLst>
  <p:sldIdLst>
    <p:sldId id="256" r:id="rId5"/>
    <p:sldId id="464" r:id="rId6"/>
    <p:sldId id="465"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81" r:id="rId23"/>
    <p:sldId id="482" r:id="rId24"/>
    <p:sldId id="483" r:id="rId25"/>
    <p:sldId id="484" r:id="rId26"/>
    <p:sldId id="485" r:id="rId27"/>
    <p:sldId id="486" r:id="rId28"/>
    <p:sldId id="487" r:id="rId29"/>
    <p:sldId id="488" r:id="rId30"/>
    <p:sldId id="489" r:id="rId31"/>
    <p:sldId id="490" r:id="rId32"/>
    <p:sldId id="491" r:id="rId33"/>
    <p:sldId id="492" r:id="rId34"/>
    <p:sldId id="493" r:id="rId35"/>
    <p:sldId id="494" r:id="rId36"/>
    <p:sldId id="495" r:id="rId37"/>
    <p:sldId id="496" r:id="rId38"/>
    <p:sldId id="497" r:id="rId39"/>
    <p:sldId id="498" r:id="rId40"/>
    <p:sldId id="499" r:id="rId41"/>
    <p:sldId id="500" r:id="rId42"/>
    <p:sldId id="501" r:id="rId43"/>
    <p:sldId id="538" r:id="rId44"/>
    <p:sldId id="503" r:id="rId45"/>
    <p:sldId id="504" r:id="rId46"/>
    <p:sldId id="505" r:id="rId47"/>
    <p:sldId id="506" r:id="rId48"/>
    <p:sldId id="507" r:id="rId49"/>
    <p:sldId id="508" r:id="rId50"/>
    <p:sldId id="509" r:id="rId51"/>
    <p:sldId id="539" r:id="rId52"/>
    <p:sldId id="511" r:id="rId53"/>
    <p:sldId id="512" r:id="rId54"/>
    <p:sldId id="513" r:id="rId55"/>
    <p:sldId id="564" r:id="rId56"/>
    <p:sldId id="366" r:id="rId57"/>
    <p:sldId id="367" r:id="rId58"/>
    <p:sldId id="368" r:id="rId59"/>
    <p:sldId id="369" r:id="rId60"/>
    <p:sldId id="370" r:id="rId61"/>
    <p:sldId id="371" r:id="rId62"/>
    <p:sldId id="372" r:id="rId63"/>
    <p:sldId id="373" r:id="rId64"/>
    <p:sldId id="374" r:id="rId65"/>
    <p:sldId id="375" r:id="rId66"/>
    <p:sldId id="378" r:id="rId67"/>
    <p:sldId id="379" r:id="rId68"/>
    <p:sldId id="380" r:id="rId69"/>
    <p:sldId id="381" r:id="rId70"/>
    <p:sldId id="382" r:id="rId71"/>
    <p:sldId id="524" r:id="rId72"/>
    <p:sldId id="444" r:id="rId73"/>
    <p:sldId id="445" r:id="rId74"/>
    <p:sldId id="446" r:id="rId75"/>
    <p:sldId id="448" r:id="rId76"/>
    <p:sldId id="450" r:id="rId77"/>
    <p:sldId id="449" r:id="rId78"/>
    <p:sldId id="451" r:id="rId79"/>
    <p:sldId id="393" r:id="rId80"/>
    <p:sldId id="452" r:id="rId81"/>
    <p:sldId id="461" r:id="rId82"/>
    <p:sldId id="526" r:id="rId83"/>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9" autoAdjust="0"/>
    <p:restoredTop sz="73059" autoAdjust="0"/>
  </p:normalViewPr>
  <p:slideViewPr>
    <p:cSldViewPr showGuides="1">
      <p:cViewPr varScale="1">
        <p:scale>
          <a:sx n="84" d="100"/>
          <a:sy n="84" d="100"/>
        </p:scale>
        <p:origin x="2814" y="78"/>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F838C8-DDE3-416C-8D96-B17DB27981F3}" type="datetimeFigureOut">
              <a:rPr lang="cs-CZ" smtClean="0"/>
              <a:t>31.10.2019</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BB40A2-CA55-434D-AC0F-0AE141699B4D}" type="slidenum">
              <a:rPr lang="cs-CZ" smtClean="0"/>
              <a:t>‹#›</a:t>
            </a:fld>
            <a:endParaRPr lang="cs-CZ"/>
          </a:p>
        </p:txBody>
      </p:sp>
    </p:spTree>
    <p:extLst>
      <p:ext uri="{BB962C8B-B14F-4D97-AF65-F5344CB8AC3E}">
        <p14:creationId xmlns:p14="http://schemas.microsoft.com/office/powerpoint/2010/main" val="434924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t>31.10.2019</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google.cz/url?sa=t&amp;rct=j&amp;q=&amp;esrc=s&amp;source=web&amp;cd=1&amp;cad=rja&amp;uact=8&amp;ved=0ahUKEwjBkKG5gPfWAhXHBcAKHccmB2AQFggmMAA&amp;url=http://www.mvcr.cz/soubor/zavazne-pokyny-pro-obce-realizatory-projektu-asistent-prevence-kriminality-ii-2017.aspx&amp;usg=AOvVaw0okFQCXFDUBSruP_HC_Kp9" TargetMode="External"/><Relationship Id="rId2" Type="http://schemas.openxmlformats.org/officeDocument/2006/relationships/slide" Target="../slides/slide72.xml"/><Relationship Id="rId1" Type="http://schemas.openxmlformats.org/officeDocument/2006/relationships/notesMaster" Target="../notesMasters/notesMaster1.xml"/><Relationship Id="rId5" Type="http://schemas.openxmlformats.org/officeDocument/2006/relationships/hyperlink" Target="http://www.mvcr.cz/clanek/seznam-metodickych-doporuceni-vyzvy-programu-prevence-kriminality-na-rok-2015.aspx" TargetMode="External"/><Relationship Id="rId4" Type="http://schemas.openxmlformats.org/officeDocument/2006/relationships/hyperlink" Target="http://www.mvcr.cz/clanek/metodika-vyberu-pripravy-a-cinnosti-asistentu-prevence-kriminality.aspx"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esfcr.cz/technicka-podpora"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a:t>
            </a:fld>
            <a:endParaRPr lang="cs-CZ" dirty="0"/>
          </a:p>
        </p:txBody>
      </p:sp>
    </p:spTree>
    <p:extLst>
      <p:ext uri="{BB962C8B-B14F-4D97-AF65-F5344CB8AC3E}">
        <p14:creationId xmlns:p14="http://schemas.microsoft.com/office/powerpoint/2010/main" val="267113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Veškeré žádosti se zasílají jen v elektronické podobě prostřednictvím aplikace IS KP14+.</a:t>
            </a:r>
          </a:p>
          <a:p>
            <a:r>
              <a:rPr lang="cs-CZ" sz="1200" b="0" i="0" u="none" strike="noStrike" kern="1200" baseline="0" dirty="0">
                <a:solidFill>
                  <a:schemeClr val="tx1"/>
                </a:solidFill>
                <a:latin typeface="+mn-lt"/>
                <a:ea typeface="+mn-ea"/>
                <a:cs typeface="+mn-cs"/>
              </a:rPr>
              <a:t>Nevyžaduje instalaci do PC</a:t>
            </a:r>
          </a:p>
          <a:p>
            <a:r>
              <a:rPr lang="cs-CZ" sz="1200" b="0" i="0" u="none" strike="noStrike" kern="1200" baseline="0" dirty="0">
                <a:solidFill>
                  <a:schemeClr val="tx1"/>
                </a:solidFill>
                <a:latin typeface="+mn-lt"/>
                <a:ea typeface="+mn-ea"/>
                <a:cs typeface="+mn-cs"/>
              </a:rPr>
              <a:t>Postupovat podle Pokynů k vyplnění Žádosti o podporu </a:t>
            </a:r>
          </a:p>
          <a:p>
            <a:r>
              <a:rPr lang="cs-CZ" sz="1200" b="0" i="0" u="none" strike="noStrike" kern="1200" baseline="0" dirty="0">
                <a:solidFill>
                  <a:schemeClr val="tx1"/>
                </a:solidFill>
                <a:latin typeface="+mn-lt"/>
                <a:ea typeface="+mn-ea"/>
                <a:cs typeface="+mn-cs"/>
              </a:rPr>
              <a:t>Prostřednictvím IS KP14+ se předkládají také Zprávy o realizaci projektu</a:t>
            </a:r>
          </a:p>
          <a:p>
            <a:r>
              <a:rPr lang="cs-CZ" sz="1200" b="0" i="0" u="none" strike="noStrike" kern="1200" baseline="0" dirty="0">
                <a:solidFill>
                  <a:schemeClr val="tx1"/>
                </a:solidFill>
                <a:latin typeface="+mn-lt"/>
                <a:ea typeface="+mn-ea"/>
                <a:cs typeface="+mn-cs"/>
              </a:rPr>
              <a:t>  - do 30 pracovních dnů po ukončení každého monitorovacího období (zpravidla 6 měsíců)</a:t>
            </a:r>
          </a:p>
          <a:p>
            <a:endParaRPr lang="cs-CZ" sz="1200" b="0" i="0" u="none" strike="noStrike" kern="1200" baseline="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a:t>
            </a:fld>
            <a:endParaRPr lang="cs-CZ"/>
          </a:p>
        </p:txBody>
      </p:sp>
    </p:spTree>
    <p:extLst>
      <p:ext uri="{BB962C8B-B14F-4D97-AF65-F5344CB8AC3E}">
        <p14:creationId xmlns:p14="http://schemas.microsoft.com/office/powerpoint/2010/main" val="428039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Prostředí</a:t>
            </a:r>
            <a:r>
              <a:rPr lang="cs-CZ" baseline="0" dirty="0"/>
              <a:t> </a:t>
            </a:r>
            <a:r>
              <a:rPr lang="cs-CZ" dirty="0"/>
              <a:t>MS2014+ má 2 části:</a:t>
            </a:r>
          </a:p>
          <a:p>
            <a:pPr lvl="1"/>
            <a:r>
              <a:rPr lang="cs-CZ" dirty="0"/>
              <a:t>1. Pro externí uživatele: IS KP14+ (do externích patří žadatelé/příjemci, externí hodnotitelé)</a:t>
            </a:r>
          </a:p>
          <a:p>
            <a:pPr lvl="1"/>
            <a:r>
              <a:rPr lang="cs-CZ" dirty="0"/>
              <a:t>2.</a:t>
            </a:r>
            <a:r>
              <a:rPr lang="cs-CZ" baseline="0" dirty="0"/>
              <a:t> </a:t>
            </a:r>
            <a:r>
              <a:rPr lang="cs-CZ" dirty="0"/>
              <a:t>Pro interní uživatele: CSSF14+ </a:t>
            </a:r>
          </a:p>
          <a:p>
            <a:r>
              <a:rPr lang="cs-CZ" dirty="0"/>
              <a:t>Do IS KP14+ se lze registrovat bez překážek, CSSF14+ je pouze pro absolventy školení - před přidělením přístupu MMR ověřuje vazbu osoby na daný OP</a:t>
            </a:r>
          </a:p>
          <a:p>
            <a:endParaRPr lang="cs-CZ" dirty="0"/>
          </a:p>
          <a:p>
            <a:r>
              <a:rPr lang="cs-CZ" dirty="0"/>
              <a:t>Pro oboje existují vždy:</a:t>
            </a:r>
          </a:p>
          <a:p>
            <a:pPr lvl="1"/>
            <a:r>
              <a:rPr lang="cs-CZ" dirty="0"/>
              <a:t>1. Ostré prostředí</a:t>
            </a:r>
          </a:p>
          <a:p>
            <a:pPr lvl="1"/>
            <a:r>
              <a:rPr lang="cs-CZ" dirty="0"/>
              <a:t>2. Referenční (mělo by kopírovat ostrou verzi, slouží pro simulaci ze strany ŘO aj.)</a:t>
            </a:r>
          </a:p>
          <a:p>
            <a:pPr lvl="1"/>
            <a:r>
              <a:rPr lang="cs-CZ" dirty="0"/>
              <a:t>3. Testovací (slouží k přípravě rozvoje – před nasazením na referenční a ostrou)</a:t>
            </a:r>
          </a:p>
          <a:p>
            <a:pPr lvl="1"/>
            <a:endParaRPr lang="cs-CZ" dirty="0"/>
          </a:p>
          <a:p>
            <a:pPr lvl="1"/>
            <a:r>
              <a:rPr lang="cs-CZ" dirty="0"/>
              <a:t>Registrace uživatelů IS KP14+</a:t>
            </a:r>
          </a:p>
          <a:p>
            <a:r>
              <a:rPr lang="cs-CZ" dirty="0"/>
              <a:t>Vyplnění: Jméno, Příjmení, Datum narození, E-mail, Telefon, Heslo </a:t>
            </a:r>
          </a:p>
          <a:p>
            <a:r>
              <a:rPr lang="cs-CZ" dirty="0"/>
              <a:t>Systém zašle kód na zadané telefonní číslo</a:t>
            </a:r>
          </a:p>
          <a:p>
            <a:r>
              <a:rPr lang="cs-CZ" dirty="0"/>
              <a:t>Po zadání kódu z SMS zprávy do registračního formuláře v IS KP14+ dochází k zaslání aktivačního linku na e-mail</a:t>
            </a:r>
          </a:p>
          <a:p>
            <a:r>
              <a:rPr lang="cs-CZ" dirty="0"/>
              <a:t>Po kliknutí na aktivační link zasílá systém na email uživatelské jméno (vychází z jména a příjmení)</a:t>
            </a:r>
          </a:p>
          <a:p>
            <a:pPr lvl="1"/>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12</a:t>
            </a:fld>
            <a:endParaRPr lang="cs-CZ"/>
          </a:p>
        </p:txBody>
      </p:sp>
    </p:spTree>
    <p:extLst>
      <p:ext uri="{BB962C8B-B14F-4D97-AF65-F5344CB8AC3E}">
        <p14:creationId xmlns:p14="http://schemas.microsoft.com/office/powerpoint/2010/main" val="7299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13</a:t>
            </a:fld>
            <a:endParaRPr lang="cs-CZ"/>
          </a:p>
        </p:txBody>
      </p:sp>
    </p:spTree>
    <p:extLst>
      <p:ext uri="{BB962C8B-B14F-4D97-AF65-F5344CB8AC3E}">
        <p14:creationId xmlns:p14="http://schemas.microsoft.com/office/powerpoint/2010/main" val="358719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Žadatel musí jít vždy přes výzvu ŘO a konkrétní výzvu MAS volí až na žádosti.</a:t>
            </a:r>
          </a:p>
          <a:p>
            <a:r>
              <a:rPr lang="cs-CZ" baseline="0" dirty="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14</a:t>
            </a:fld>
            <a:endParaRPr lang="cs-CZ"/>
          </a:p>
        </p:txBody>
      </p:sp>
    </p:spTree>
    <p:extLst>
      <p:ext uri="{BB962C8B-B14F-4D97-AF65-F5344CB8AC3E}">
        <p14:creationId xmlns:p14="http://schemas.microsoft.com/office/powerpoint/2010/main" val="3448626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15</a:t>
            </a:fld>
            <a:endParaRPr lang="cs-CZ"/>
          </a:p>
        </p:txBody>
      </p:sp>
    </p:spTree>
    <p:extLst>
      <p:ext uri="{BB962C8B-B14F-4D97-AF65-F5344CB8AC3E}">
        <p14:creationId xmlns:p14="http://schemas.microsoft.com/office/powerpoint/2010/main" val="4085177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16</a:t>
            </a:fld>
            <a:endParaRPr lang="cs-CZ"/>
          </a:p>
        </p:txBody>
      </p:sp>
    </p:spTree>
    <p:extLst>
      <p:ext uri="{BB962C8B-B14F-4D97-AF65-F5344CB8AC3E}">
        <p14:creationId xmlns:p14="http://schemas.microsoft.com/office/powerpoint/2010/main" val="2427335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Zkrácený název projektu </a:t>
            </a:r>
            <a:r>
              <a:rPr lang="cs-CZ" dirty="0"/>
              <a:t>– Identifikační údaj sloužící k základní orientaci v systému</a:t>
            </a:r>
          </a:p>
          <a:p>
            <a:r>
              <a:rPr lang="cs-CZ" b="1" dirty="0"/>
              <a:t>Typ podání </a:t>
            </a:r>
            <a:r>
              <a:rPr lang="cs-CZ" dirty="0"/>
              <a:t>– Automatické x Ruční</a:t>
            </a:r>
          </a:p>
          <a:p>
            <a:pPr lvl="1"/>
            <a:r>
              <a:rPr lang="cs-CZ" dirty="0"/>
              <a:t>Automatické – automaticky po podpisu signatáře/ů</a:t>
            </a:r>
          </a:p>
          <a:p>
            <a:pPr lvl="1"/>
            <a:r>
              <a:rPr lang="cs-CZ" dirty="0"/>
              <a:t>Ruční – aktivní účast žadatele přes tlačítko </a:t>
            </a:r>
            <a:r>
              <a:rPr lang="pl-PL" dirty="0"/>
              <a:t>Podat žádost, které se vygeneruje po podpisu žádosti </a:t>
            </a:r>
          </a:p>
          <a:p>
            <a:r>
              <a:rPr lang="cs-CZ" b="1" dirty="0"/>
              <a:t>Způsob jednání</a:t>
            </a:r>
            <a:r>
              <a:rPr lang="cs-CZ" dirty="0"/>
              <a:t> – nastavení pravidla pro podpis žádosti, provazba se záložkou Přístup k projektu (určení rolí)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17</a:t>
            </a:fld>
            <a:endParaRPr lang="cs-CZ"/>
          </a:p>
        </p:txBody>
      </p:sp>
    </p:spTree>
    <p:extLst>
      <p:ext uri="{BB962C8B-B14F-4D97-AF65-F5344CB8AC3E}">
        <p14:creationId xmlns:p14="http://schemas.microsoft.com/office/powerpoint/2010/main" val="2963436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a:t>Název projektu </a:t>
            </a:r>
          </a:p>
          <a:p>
            <a:r>
              <a:rPr lang="cs-CZ" b="1" dirty="0"/>
              <a:t>Anotace projektu </a:t>
            </a:r>
            <a:r>
              <a:rPr lang="cs-CZ" dirty="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a:t> zobrazuje se na začátku žádosti</a:t>
            </a:r>
          </a:p>
          <a:p>
            <a:pPr>
              <a:spcBef>
                <a:spcPts val="375"/>
              </a:spcBef>
              <a:buClr>
                <a:srgbClr val="000000"/>
              </a:buClr>
              <a:buSzPct val="100000"/>
              <a:buFont typeface="Wingdings" panose="05000000000000000000" pitchFamily="2" charset="2"/>
              <a:buChar char=""/>
              <a:defRPr/>
            </a:pPr>
            <a:r>
              <a:rPr lang="cs-CZ" altLang="cs-CZ" dirty="0"/>
              <a:t> projekt v kostce, souhrnný obraz</a:t>
            </a:r>
          </a:p>
          <a:p>
            <a:pPr>
              <a:spcBef>
                <a:spcPts val="375"/>
              </a:spcBef>
              <a:buClr>
                <a:srgbClr val="000000"/>
              </a:buClr>
              <a:buSzPct val="100000"/>
              <a:buFont typeface="Wingdings" panose="05000000000000000000" pitchFamily="2" charset="2"/>
              <a:buChar char=""/>
              <a:defRPr/>
            </a:pPr>
            <a:r>
              <a:rPr lang="cs-CZ" altLang="cs-CZ" dirty="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a:t> úvodní informace pro hodnotitele</a:t>
            </a:r>
          </a:p>
          <a:p>
            <a:pPr>
              <a:spcBef>
                <a:spcPts val="375"/>
              </a:spcBef>
              <a:buClr>
                <a:srgbClr val="000000"/>
              </a:buClr>
              <a:buSzPct val="100000"/>
              <a:buFont typeface="Wingdings" panose="05000000000000000000" pitchFamily="2" charset="2"/>
              <a:buChar char=""/>
              <a:defRPr/>
            </a:pPr>
            <a:r>
              <a:rPr lang="cs-CZ" altLang="cs-CZ" dirty="0"/>
              <a:t> co, kdo, jak, proč, jak dlouho, za kolik</a:t>
            </a:r>
          </a:p>
          <a:p>
            <a:endParaRPr lang="cs-CZ" dirty="0"/>
          </a:p>
          <a:p>
            <a:r>
              <a:rPr lang="cs-CZ" b="1" dirty="0"/>
              <a:t>Datum zahájení a ukončení</a:t>
            </a:r>
            <a:r>
              <a:rPr lang="cs-CZ" dirty="0"/>
              <a:t> – předpokládané/skutečné</a:t>
            </a:r>
          </a:p>
          <a:p>
            <a:pPr lvl="1"/>
            <a:r>
              <a:rPr lang="cs-CZ" dirty="0"/>
              <a:t>generuje se délka projektu</a:t>
            </a:r>
          </a:p>
          <a:p>
            <a:pPr lvl="1"/>
            <a:r>
              <a:rPr lang="cs-CZ" dirty="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Jiné finanční příjmy</a:t>
            </a:r>
            <a:r>
              <a:rPr lang="cs-CZ" sz="2400" dirty="0"/>
              <a:t> – Vytváří x Nevytváří. Provazba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Příjmy dle čl. 61 obecného nařízení </a:t>
            </a:r>
            <a:r>
              <a:rPr lang="cs-CZ" sz="2400" dirty="0"/>
              <a:t>- Projekt nevytváří příjmy dle článku 61</a:t>
            </a:r>
            <a:endParaRPr lang="cs-CZ" sz="2400" b="1" dirty="0"/>
          </a:p>
          <a:p>
            <a:endParaRPr lang="cs-CZ" b="1" dirty="0"/>
          </a:p>
          <a:p>
            <a:r>
              <a:rPr lang="cs-CZ" b="1" dirty="0"/>
              <a:t>Doplňkové informace – </a:t>
            </a:r>
            <a:r>
              <a:rPr lang="cs-CZ" b="1" dirty="0" err="1"/>
              <a:t>checkboxy</a:t>
            </a:r>
            <a:endParaRPr lang="cs-CZ" b="1" dirty="0"/>
          </a:p>
          <a:p>
            <a:r>
              <a:rPr lang="pl-PL" dirty="0"/>
              <a:t>Realizace zadávacích řízení na projektu</a:t>
            </a:r>
          </a:p>
          <a:p>
            <a:r>
              <a:rPr lang="cs-CZ" dirty="0"/>
              <a:t>Režim financování – nastaveno na výzvě</a:t>
            </a:r>
          </a:p>
          <a:p>
            <a:r>
              <a:rPr lang="cs-CZ" dirty="0"/>
              <a:t>Veřejná podpora – orientační, není provázáno s další záložkou. Bude řešeno až před podpisem právního aktu</a:t>
            </a:r>
          </a:p>
          <a:p>
            <a:r>
              <a:rPr lang="cs-CZ" dirty="0"/>
              <a:t>Projekt je zcela nebo zčásti prováděn sociálními partnery nebo NNO – </a:t>
            </a:r>
            <a:r>
              <a:rPr lang="cs-CZ" dirty="0" err="1"/>
              <a:t>checkbox</a:t>
            </a:r>
            <a:r>
              <a:rPr lang="cs-CZ" dirty="0"/>
              <a:t> s </a:t>
            </a:r>
            <a:r>
              <a:rPr lang="cs-CZ" dirty="0" err="1"/>
              <a:t>provazbou</a:t>
            </a:r>
            <a:r>
              <a:rPr lang="cs-CZ" dirty="0"/>
              <a:t> na indikátor – relevantní v případě, že žadatel je NNO nebo sociální partner</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18</a:t>
            </a:fld>
            <a:endParaRPr lang="cs-CZ"/>
          </a:p>
        </p:txBody>
      </p:sp>
    </p:spTree>
    <p:extLst>
      <p:ext uri="{BB962C8B-B14F-4D97-AF65-F5344CB8AC3E}">
        <p14:creationId xmlns:p14="http://schemas.microsoft.com/office/powerpoint/2010/main" val="1523919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identifikace specifických cílů je nastavena na úrovni výzvy.</a:t>
            </a:r>
          </a:p>
          <a:p>
            <a:r>
              <a:rPr lang="cs-CZ" b="1" dirty="0"/>
              <a:t>Název</a:t>
            </a:r>
            <a:r>
              <a:rPr lang="cs-CZ" dirty="0"/>
              <a:t> – žadatel vybírá z číselníku</a:t>
            </a:r>
          </a:p>
          <a:p>
            <a:r>
              <a:rPr lang="cs-CZ" b="1" dirty="0"/>
              <a:t>Procentní podíl </a:t>
            </a:r>
            <a:r>
              <a:rPr lang="cs-CZ" dirty="0"/>
              <a:t>– míra aktivit projektu pod specifickým cílem</a:t>
            </a:r>
          </a:p>
          <a:p>
            <a:pPr lvl="1"/>
            <a:r>
              <a:rPr lang="cs-CZ" dirty="0"/>
              <a:t>- zadané hodnoty nejsou pro příjemce závazné</a:t>
            </a:r>
          </a:p>
          <a:p>
            <a:pPr lvl="1"/>
            <a:r>
              <a:rPr lang="cs-CZ" dirty="0"/>
              <a:t>- systém provádí kontrolu součtu procentních podílů jednotlivých cílů</a:t>
            </a:r>
          </a:p>
          <a:p>
            <a:pPr lvl="1"/>
            <a:r>
              <a:rPr lang="cs-CZ" dirty="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19</a:t>
            </a:fld>
            <a:endParaRPr lang="cs-CZ"/>
          </a:p>
        </p:txBody>
      </p:sp>
    </p:spTree>
    <p:extLst>
      <p:ext uri="{BB962C8B-B14F-4D97-AF65-F5344CB8AC3E}">
        <p14:creationId xmlns:p14="http://schemas.microsoft.com/office/powerpoint/2010/main" val="2248195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Jaký problém projekt řeší? </a:t>
            </a:r>
            <a:r>
              <a:rPr lang="cs-CZ" dirty="0"/>
              <a:t>– popis problému, proč ho řeší, koho se týká, důsledky neřešení</a:t>
            </a:r>
          </a:p>
          <a:p>
            <a:r>
              <a:rPr lang="cs-CZ" b="1" dirty="0"/>
              <a:t>Jaké jsou příčiny problému?</a:t>
            </a:r>
            <a:r>
              <a:rPr lang="cs-CZ" dirty="0"/>
              <a:t> – popis příčin problému, doklady existence problému, zda byl již v minulosti řešen a s jakým výsledkem</a:t>
            </a:r>
          </a:p>
          <a:p>
            <a:r>
              <a:rPr lang="cs-CZ" b="1" dirty="0"/>
              <a:t>Co je cílem projektu? </a:t>
            </a:r>
            <a:r>
              <a:rPr lang="cs-CZ" dirty="0"/>
              <a:t>– cíl/e projektu, provázanost cílů, měřitelnost, jak dosažení cíle řeší problém, jak ověřit dosažení cíle </a:t>
            </a:r>
          </a:p>
          <a:p>
            <a:endParaRPr lang="cs-CZ" b="1" dirty="0"/>
          </a:p>
          <a:p>
            <a:r>
              <a:rPr lang="cs-CZ" b="1" dirty="0"/>
              <a:t>Jaká/é změna/y je/jsou v důsledku projektu očekávána/y? </a:t>
            </a:r>
            <a:r>
              <a:rPr lang="cs-CZ" dirty="0"/>
              <a:t>– co se změní, obecnější než cíl, dopad na cílovou skupinu</a:t>
            </a:r>
          </a:p>
          <a:p>
            <a:pPr>
              <a:buNone/>
            </a:pPr>
            <a:r>
              <a:rPr lang="cs-CZ" altLang="cs-CZ" sz="1200" dirty="0">
                <a:solidFill>
                  <a:srgbClr val="000000"/>
                </a:solidFill>
              </a:rPr>
              <a:t>- nová kolonka v žádosti, která rozvíjí kolonku „cíle“</a:t>
            </a:r>
          </a:p>
          <a:p>
            <a:pPr>
              <a:buNone/>
            </a:pPr>
            <a:r>
              <a:rPr lang="cs-CZ" altLang="cs-CZ" sz="1200" dirty="0">
                <a:solidFill>
                  <a:srgbClr val="000000"/>
                </a:solidFill>
              </a:rPr>
              <a:t>- nutí žadatele popsat kvalitativní dopady projektu</a:t>
            </a:r>
          </a:p>
          <a:p>
            <a:pPr>
              <a:buNone/>
            </a:pPr>
            <a:r>
              <a:rPr lang="cs-CZ" altLang="cs-CZ" sz="1200" dirty="0">
                <a:solidFill>
                  <a:srgbClr val="000000"/>
                </a:solidFill>
              </a:rPr>
              <a:t>- od instrumentálních cílů (cílem je usnadnit přístup rodičům po mateřské dovolené</a:t>
            </a:r>
            <a:r>
              <a:rPr lang="cs-CZ" altLang="cs-CZ" sz="1200" baseline="0" dirty="0">
                <a:solidFill>
                  <a:srgbClr val="000000"/>
                </a:solidFill>
              </a:rPr>
              <a:t> zpět do pracovního procesu</a:t>
            </a:r>
            <a:r>
              <a:rPr lang="cs-CZ" altLang="cs-CZ" sz="1200" dirty="0">
                <a:solidFill>
                  <a:srgbClr val="000000"/>
                </a:solidFill>
              </a:rPr>
              <a:t>) k efektům</a:t>
            </a:r>
          </a:p>
          <a:p>
            <a:pPr>
              <a:buNone/>
            </a:pPr>
            <a:r>
              <a:rPr lang="cs-CZ" altLang="cs-CZ" sz="1200" baseline="0" dirty="0">
                <a:solidFill>
                  <a:srgbClr val="000000"/>
                </a:solidFill>
              </a:rPr>
              <a:t>  </a:t>
            </a:r>
            <a:r>
              <a:rPr lang="cs-CZ" altLang="cs-CZ" sz="1200" dirty="0">
                <a:solidFill>
                  <a:srgbClr val="000000"/>
                </a:solidFill>
              </a:rPr>
              <a:t>(změnou bude získání pracovního uplatnění</a:t>
            </a:r>
            <a:r>
              <a:rPr lang="cs-CZ" altLang="cs-CZ" sz="1200" baseline="0" dirty="0">
                <a:solidFill>
                  <a:srgbClr val="000000"/>
                </a:solidFill>
              </a:rPr>
              <a:t> pro rodiče po mateřské dovolené </a:t>
            </a:r>
            <a:r>
              <a:rPr lang="cs-CZ" altLang="cs-CZ" sz="1200" dirty="0">
                <a:solidFill>
                  <a:srgbClr val="000000"/>
                </a:solidFill>
              </a:rPr>
              <a:t>a sladění rodinného a pracovního života)</a:t>
            </a:r>
          </a:p>
          <a:p>
            <a:pPr>
              <a:buNone/>
            </a:pPr>
            <a:r>
              <a:rPr lang="cs-CZ" altLang="cs-CZ" sz="1200" dirty="0">
                <a:solidFill>
                  <a:srgbClr val="000000"/>
                </a:solidFill>
              </a:rPr>
              <a:t>- kvantifikovat tu změnu</a:t>
            </a:r>
          </a:p>
          <a:p>
            <a:endParaRPr lang="cs-CZ" b="1" dirty="0"/>
          </a:p>
          <a:p>
            <a:r>
              <a:rPr lang="cs-CZ" b="1" dirty="0"/>
              <a:t>Jaké aktivity v projektu budou realizovány? (N) </a:t>
            </a:r>
            <a:r>
              <a:rPr lang="cs-CZ" dirty="0"/>
              <a:t>– KA jsou dále řešeny na samostatné záložce – lze uvést odkaz na tuto záložku nebo stručný popis. </a:t>
            </a:r>
            <a:r>
              <a:rPr lang="cs-CZ" b="1" dirty="0"/>
              <a:t>Údaje zde uvedené nesmí být v rozporu s údaji na záložce KA.</a:t>
            </a:r>
          </a:p>
          <a:p>
            <a:r>
              <a:rPr lang="cs-CZ" b="1" dirty="0"/>
              <a:t>Popis realizačního týmu projektu – </a:t>
            </a:r>
            <a:r>
              <a:rPr lang="cs-CZ" dirty="0"/>
              <a:t>všechny pozice v RT</a:t>
            </a:r>
            <a:r>
              <a:rPr lang="cs-CZ" b="1" dirty="0"/>
              <a:t> </a:t>
            </a:r>
            <a:r>
              <a:rPr lang="cs-CZ" dirty="0"/>
              <a:t>(NN i PN, příjemce i partner)</a:t>
            </a:r>
          </a:p>
          <a:p>
            <a:pPr lvl="1"/>
            <a:r>
              <a:rPr lang="cs-CZ" dirty="0"/>
              <a:t>- hlavní činnosti</a:t>
            </a:r>
          </a:p>
          <a:p>
            <a:pPr lvl="1"/>
            <a:r>
              <a:rPr lang="cs-CZ" dirty="0"/>
              <a:t>- rozsah zapojení</a:t>
            </a:r>
          </a:p>
          <a:p>
            <a:pPr lvl="1"/>
            <a:r>
              <a:rPr lang="cs-CZ" dirty="0"/>
              <a:t>- odborná kapacita (ne konkrétní jména)</a:t>
            </a:r>
          </a:p>
          <a:p>
            <a:pPr marL="457200" lvl="1" indent="0">
              <a:spcAft>
                <a:spcPts val="600"/>
              </a:spcAft>
              <a:buFontTx/>
              <a:buNone/>
            </a:pPr>
            <a:r>
              <a:rPr lang="cs-CZ" dirty="0"/>
              <a:t>- omezený rozsah pole - samostatná příloha s odkazem</a:t>
            </a:r>
          </a:p>
          <a:p>
            <a:pPr marL="628650" lvl="1" indent="-171450">
              <a:spcAft>
                <a:spcPts val="600"/>
              </a:spcAft>
              <a:buFontTx/>
              <a:buChar char="-"/>
            </a:pPr>
            <a:endParaRPr lang="cs-CZ" dirty="0"/>
          </a:p>
          <a:p>
            <a:r>
              <a:rPr lang="cs-CZ" b="1" dirty="0"/>
              <a:t>Jak bude zajištěno šíření výstupů projektu? (N) </a:t>
            </a:r>
            <a:r>
              <a:rPr lang="cs-CZ" dirty="0"/>
              <a:t>– produkty, povědomí cílové skupiny apod.</a:t>
            </a:r>
          </a:p>
          <a:p>
            <a:r>
              <a:rPr lang="cs-CZ" b="1" dirty="0"/>
              <a:t>V čem je navržené řešení inovativní? (N) </a:t>
            </a:r>
            <a:r>
              <a:rPr lang="cs-CZ" dirty="0"/>
              <a:t>- osa 3 OPZ, výzvy zaměřené na sociální inovace.</a:t>
            </a:r>
          </a:p>
          <a:p>
            <a:pPr>
              <a:spcBef>
                <a:spcPts val="450"/>
              </a:spcBef>
              <a:buNone/>
            </a:pPr>
            <a:r>
              <a:rPr lang="cs-CZ" altLang="cs-CZ" sz="1200" dirty="0">
                <a:solidFill>
                  <a:srgbClr val="000000"/>
                </a:solidFill>
              </a:rPr>
              <a:t>- některé výzvy vyžadují popis toho, v čem je projekt inovativní, v čem je nový, neokoukaný</a:t>
            </a:r>
          </a:p>
          <a:p>
            <a:pPr>
              <a:spcBef>
                <a:spcPts val="450"/>
              </a:spcBef>
              <a:buNone/>
            </a:pPr>
            <a:r>
              <a:rPr lang="cs-CZ" altLang="cs-CZ" sz="1200" dirty="0">
                <a:solidFill>
                  <a:srgbClr val="000000"/>
                </a:solidFill>
              </a:rPr>
              <a:t>- </a:t>
            </a:r>
            <a:r>
              <a:rPr lang="cs-CZ" altLang="cs-CZ" sz="1200" u="sng" dirty="0">
                <a:solidFill>
                  <a:srgbClr val="000000"/>
                </a:solidFill>
              </a:rPr>
              <a:t>tři základní roviny inovace:</a:t>
            </a:r>
          </a:p>
          <a:p>
            <a:pPr>
              <a:spcBef>
                <a:spcPts val="450"/>
              </a:spcBef>
              <a:buFont typeface="Wingdings" panose="05000000000000000000" pitchFamily="2" charset="2"/>
              <a:buChar char=""/>
            </a:pPr>
            <a:r>
              <a:rPr lang="cs-CZ" altLang="cs-CZ" sz="1200" dirty="0">
                <a:solidFill>
                  <a:srgbClr val="000000"/>
                </a:solidFill>
              </a:rPr>
              <a:t> buď zavádíte projektem zcela </a:t>
            </a:r>
            <a:r>
              <a:rPr lang="cs-CZ" altLang="cs-CZ" sz="1200" b="1" dirty="0">
                <a:solidFill>
                  <a:srgbClr val="000000"/>
                </a:solidFill>
              </a:rPr>
              <a:t>nové služby</a:t>
            </a:r>
            <a:r>
              <a:rPr lang="cs-CZ" altLang="cs-CZ" sz="1200" dirty="0">
                <a:solidFill>
                  <a:srgbClr val="000000"/>
                </a:solidFill>
              </a:rPr>
              <a:t>, zaplňujete mezeru na trhu</a:t>
            </a:r>
          </a:p>
          <a:p>
            <a:pPr>
              <a:spcBef>
                <a:spcPts val="450"/>
              </a:spcBef>
              <a:buFont typeface="Wingdings" panose="05000000000000000000" pitchFamily="2" charset="2"/>
              <a:buChar char=""/>
            </a:pPr>
            <a:r>
              <a:rPr lang="cs-CZ" altLang="cs-CZ" sz="1200" dirty="0">
                <a:solidFill>
                  <a:srgbClr val="000000"/>
                </a:solidFill>
              </a:rPr>
              <a:t> nebo existující služby </a:t>
            </a:r>
            <a:r>
              <a:rPr lang="cs-CZ" altLang="cs-CZ" sz="1200" b="1" dirty="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a:solidFill>
                  <a:srgbClr val="000000"/>
                </a:solidFill>
              </a:rPr>
              <a:t> nebo vytváříte </a:t>
            </a:r>
            <a:r>
              <a:rPr lang="cs-CZ" altLang="cs-CZ" sz="1200" b="1" dirty="0">
                <a:solidFill>
                  <a:srgbClr val="000000"/>
                </a:solidFill>
              </a:rPr>
              <a:t>komplex</a:t>
            </a:r>
            <a:r>
              <a:rPr lang="cs-CZ" altLang="cs-CZ" sz="1200" dirty="0">
                <a:solidFill>
                  <a:srgbClr val="000000"/>
                </a:solidFill>
              </a:rPr>
              <a:t> vzájemně provázaných nebo se doplňujících služeb, který násobí efekt každé jedné služby v takovém komplexu zařazené a mění situaci v místě celkově</a:t>
            </a:r>
          </a:p>
          <a:p>
            <a:endParaRPr lang="cs-CZ" dirty="0"/>
          </a:p>
          <a:p>
            <a:r>
              <a:rPr lang="cs-CZ" b="1" dirty="0"/>
              <a:t>Jaká existují rizika projektu? </a:t>
            </a:r>
            <a:r>
              <a:rPr lang="cs-CZ" dirty="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20</a:t>
            </a:fld>
            <a:endParaRPr lang="cs-CZ"/>
          </a:p>
        </p:txBody>
      </p:sp>
    </p:spTree>
    <p:extLst>
      <p:ext uri="{BB962C8B-B14F-4D97-AF65-F5344CB8AC3E}">
        <p14:creationId xmlns:p14="http://schemas.microsoft.com/office/powerpoint/2010/main" val="11387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a:t>
            </a:r>
            <a:r>
              <a:rPr lang="cs-CZ" baseline="0" dirty="0"/>
              <a:t> této části bychom vám rádi prezentovali doporučení, jak by měl žadatel přistupovat k psaní projektové žádosti.</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a:t>
            </a:fld>
            <a:endParaRPr lang="cs-CZ" dirty="0"/>
          </a:p>
        </p:txBody>
      </p:sp>
    </p:spTree>
    <p:extLst>
      <p:ext uri="{BB962C8B-B14F-4D97-AF65-F5344CB8AC3E}">
        <p14:creationId xmlns:p14="http://schemas.microsoft.com/office/powerpoint/2010/main" val="1592341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200" b="0" u="none" dirty="0"/>
              <a:t>Při vyplňování</a:t>
            </a:r>
            <a:r>
              <a:rPr lang="cs-CZ" sz="1200" b="0" u="none" baseline="0" dirty="0"/>
              <a:t> indikátorů musí žadatel uvést cílovou hodnotu a popis hodnoty u všech indikátorů v Žádosti o podporu (jedná se o povinná pole). Do Žádosti o podporu se načítají všechny indikátory z Výzvy ŘO OPZ č. 047. U nerelevantních indikátorů ve vztahu k zaměření Výzvy MAS uvede žadatel do pole cílová hodnota nulu a do pole popis hodnoty uvede, že indikátor je ve vztahu k zaměření Výzvy MAS nerelevantní (např. u Výzvy MAS vyhlášené na prorodinná opatření budou indikátory týkající se podpory sociálního podniku nerelevantní). Stejně tak bude žadatel postupovat i v případě, že indikátor bude relevantní ve vztahu k zaměření Výzvy MAS, ale žadatel neplánuje tuto aktivitu realizovat v rámci projektu (např. u Výzvy MAS na prorodinná opatření, která je vyhlášená na podporu dětských skupin a příměstských táborů, ale žadatel plánuje realizovat projekt pouze na příměstské tábory, budou indikátory vztahující se k podpoře dětských skupin s nulovými hodnotami a s popisem nerelevantní ve vztahu k aktivitám projektu).</a:t>
            </a:r>
            <a:endParaRPr lang="cs-CZ" sz="1200" b="0" u="none"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21</a:t>
            </a:fld>
            <a:endParaRPr lang="cs-CZ" dirty="0"/>
          </a:p>
        </p:txBody>
      </p:sp>
    </p:spTree>
    <p:extLst>
      <p:ext uri="{BB962C8B-B14F-4D97-AF65-F5344CB8AC3E}">
        <p14:creationId xmlns:p14="http://schemas.microsoft.com/office/powerpoint/2010/main" val="1022440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 00 00 - Celkový počet účastníků</a:t>
            </a:r>
            <a:r>
              <a:rPr lang="cs-CZ" sz="1200" dirty="0">
                <a:solidFill>
                  <a:srgbClr val="FF0000"/>
                </a:solidFill>
              </a:rPr>
              <a:t> nebo </a:t>
            </a:r>
            <a:br>
              <a:rPr lang="cs-CZ" sz="1200" dirty="0">
                <a:solidFill>
                  <a:srgbClr val="FF0000"/>
                </a:solidFill>
              </a:rPr>
            </a:br>
            <a:r>
              <a:rPr lang="cs-CZ" sz="1200" b="1" dirty="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a:t>
            </a:r>
            <a:r>
              <a:rPr lang="cs-CZ" sz="1200" b="1" kern="1200" dirty="0">
                <a:solidFill>
                  <a:schemeClr val="tx1"/>
                </a:solidFill>
                <a:effectLst/>
                <a:latin typeface="+mn-lt"/>
                <a:ea typeface="+mn-ea"/>
                <a:cs typeface="+mn-cs"/>
              </a:rPr>
              <a:t>v</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0"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(6 73 15, 6 73 10, 6 25 00, 6 26 00, 6 28 0)  je cílová hodnota vždy 0, protože se dosažené hodnoty načítají automaticky z IS ESF!!!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baseline="0" dirty="0">
                <a:solidFill>
                  <a:srgbClr val="FF0000"/>
                </a:solidFill>
              </a:rPr>
              <a:t>Indikátory, které se netýkají účastníků, příjemce vykazuje prostřednictvím Zpráv o realizaci projektu skrze ISKP14+ (8 05 00, 5 01 30, 5 01 10, 5 01 20, 5 01 05, 6 74 01).</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u="sng"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t>
            </a:r>
            <a:r>
              <a:rPr lang="cs-CZ" sz="1200" kern="1200" dirty="0" err="1">
                <a:solidFill>
                  <a:schemeClr val="tx1"/>
                </a:solidFill>
                <a:effectLst/>
                <a:latin typeface="+mn-lt"/>
                <a:ea typeface="+mn-ea"/>
                <a:cs typeface="+mn-cs"/>
              </a:rPr>
              <a:t>agendových</a:t>
            </a:r>
            <a:r>
              <a:rPr lang="cs-CZ" sz="1200" kern="1200" dirty="0">
                <a:solidFill>
                  <a:schemeClr val="tx1"/>
                </a:solidFill>
                <a:effectLst/>
                <a:latin typeface="+mn-lt"/>
                <a:ea typeface="+mn-ea"/>
                <a:cs typeface="+mn-cs"/>
              </a:rPr>
              <a:t>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a:t>
            </a:r>
            <a:r>
              <a:rPr lang="cs-CZ" dirty="0" err="1"/>
              <a:t>checkbox</a:t>
            </a:r>
            <a:r>
              <a:rPr lang="cs-CZ" dirty="0"/>
              <a:t> na žádosti o podporu a systém toto propojí s příslušným indikátorem)</a:t>
            </a:r>
          </a:p>
          <a:p>
            <a:endParaRPr lang="cs-CZ" dirty="0"/>
          </a:p>
          <a:p>
            <a:pPr lvl="1"/>
            <a:endParaRPr lang="cs-CZ" dirty="0"/>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endParaRPr lang="cs-CZ" sz="1200"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22</a:t>
            </a:fld>
            <a:endParaRPr lang="cs-CZ"/>
          </a:p>
        </p:txBody>
      </p:sp>
    </p:spTree>
    <p:extLst>
      <p:ext uri="{BB962C8B-B14F-4D97-AF65-F5344CB8AC3E}">
        <p14:creationId xmlns:p14="http://schemas.microsoft.com/office/powerpoint/2010/main" val="3378238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23</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25</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Rovné příležitosti a nediskriminace, Udržitelný rozvoj (environmentální indikátory), Rovné příležitosti mužů a žen</a:t>
            </a:r>
            <a:r>
              <a:rPr lang="cs-CZ" dirty="0"/>
              <a:t> </a:t>
            </a:r>
            <a:r>
              <a:rPr lang="cs-CZ" b="1" dirty="0"/>
              <a:t>– </a:t>
            </a:r>
            <a:r>
              <a:rPr lang="cs-CZ" dirty="0"/>
              <a:t>určení vlivu na princip</a:t>
            </a:r>
          </a:p>
          <a:p>
            <a:pPr lvl="1">
              <a:spcAft>
                <a:spcPts val="600"/>
              </a:spcAft>
            </a:pPr>
            <a:r>
              <a:rPr lang="cs-CZ" dirty="0"/>
              <a:t>Cílené zaměření na horizontální princip - nutno uvést podrobnosti</a:t>
            </a:r>
          </a:p>
          <a:p>
            <a:pPr lvl="1">
              <a:spcAft>
                <a:spcPts val="600"/>
              </a:spcAft>
            </a:pPr>
            <a:r>
              <a:rPr lang="cs-CZ" dirty="0"/>
              <a:t>Pozitivní vliv na horizontální princip – nutno uvést podrobnosti</a:t>
            </a:r>
          </a:p>
          <a:p>
            <a:pPr lvl="1">
              <a:spcAft>
                <a:spcPts val="600"/>
              </a:spcAft>
            </a:pPr>
            <a:r>
              <a:rPr lang="cs-CZ" dirty="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a:t>Projekt  zaměřen na udržitelnou zaměstnanost žen a udržitelný postup žen v zaměstnání </a:t>
            </a:r>
            <a:r>
              <a:rPr lang="cs-CZ" sz="2400" dirty="0"/>
              <a:t>-  </a:t>
            </a:r>
            <a:r>
              <a:rPr lang="cs-CZ" sz="2400" dirty="0" err="1"/>
              <a:t>Checkbox</a:t>
            </a:r>
            <a:r>
              <a:rPr lang="cs-CZ" sz="2400" dirty="0"/>
              <a:t>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658560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Provazba popisu klíčové aktivity s rozpočtem je důležitá pro posouzení efektivity projektu. </a:t>
            </a:r>
            <a:endParaRPr lang="cs-CZ" dirty="0"/>
          </a:p>
          <a:p>
            <a:pPr marL="628650" lvl="1" indent="-171450">
              <a:spcAft>
                <a:spcPts val="600"/>
              </a:spcAft>
              <a:buFontTx/>
              <a:buChar char="-"/>
            </a:pP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3822219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28</a:t>
            </a:fld>
            <a:endParaRPr lang="cs-CZ"/>
          </a:p>
        </p:txBody>
      </p:sp>
    </p:spTree>
    <p:extLst>
      <p:ext uri="{BB962C8B-B14F-4D97-AF65-F5344CB8AC3E}">
        <p14:creationId xmlns:p14="http://schemas.microsoft.com/office/powerpoint/2010/main" val="189957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29</a:t>
            </a:fld>
            <a:endParaRPr lang="cs-CZ"/>
          </a:p>
        </p:txBody>
      </p:sp>
    </p:spTree>
    <p:extLst>
      <p:ext uri="{BB962C8B-B14F-4D97-AF65-F5344CB8AC3E}">
        <p14:creationId xmlns:p14="http://schemas.microsoft.com/office/powerpoint/2010/main" val="1365462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r>
              <a:rPr lang="cs-CZ" sz="1200" b="0" i="0" u="none" strike="noStrike" kern="1200" baseline="0" dirty="0">
                <a:solidFill>
                  <a:schemeClr val="tx1"/>
                </a:solidFill>
                <a:latin typeface="+mn-lt"/>
                <a:ea typeface="+mn-ea"/>
                <a:cs typeface="+mn-cs"/>
              </a:rPr>
              <a:t> Nejsem plátce DPH </a:t>
            </a:r>
          </a:p>
          <a:p>
            <a:r>
              <a:rPr lang="cs-CZ" sz="1200" b="0" i="0" u="none" strike="noStrike" kern="1200" baseline="0" dirty="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práv a povinností – RPP (gestorem je Ministerstvo vnitra)</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30</a:t>
            </a:fld>
            <a:endParaRPr lang="cs-CZ"/>
          </a:p>
        </p:txBody>
      </p:sp>
    </p:spTree>
    <p:extLst>
      <p:ext uri="{BB962C8B-B14F-4D97-AF65-F5344CB8AC3E}">
        <p14:creationId xmlns:p14="http://schemas.microsoft.com/office/powerpoint/2010/main" val="4029597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31</a:t>
            </a:fld>
            <a:endParaRPr lang="cs-CZ"/>
          </a:p>
        </p:txBody>
      </p:sp>
    </p:spTree>
    <p:extLst>
      <p:ext uri="{BB962C8B-B14F-4D97-AF65-F5344CB8AC3E}">
        <p14:creationId xmlns:p14="http://schemas.microsoft.com/office/powerpoint/2010/main" val="2461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a:t>
            </a:fld>
            <a:endParaRPr lang="cs-CZ"/>
          </a:p>
        </p:txBody>
      </p:sp>
    </p:spTree>
    <p:extLst>
      <p:ext uri="{BB962C8B-B14F-4D97-AF65-F5344CB8AC3E}">
        <p14:creationId xmlns:p14="http://schemas.microsoft.com/office/powerpoint/2010/main" val="3857589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r>
              <a:rPr lang="cs-CZ" dirty="0"/>
              <a:t>Kategorie</a:t>
            </a:r>
            <a:r>
              <a:rPr lang="cs-CZ" baseline="0" dirty="0"/>
              <a:t> intervencí – až při tvorbě právního aktu.</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32</a:t>
            </a:fld>
            <a:endParaRPr lang="cs-CZ"/>
          </a:p>
        </p:txBody>
      </p:sp>
    </p:spTree>
    <p:extLst>
      <p:ext uri="{BB962C8B-B14F-4D97-AF65-F5344CB8AC3E}">
        <p14:creationId xmlns:p14="http://schemas.microsoft.com/office/powerpoint/2010/main" val="1093369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33</a:t>
            </a:fld>
            <a:endParaRPr lang="cs-CZ"/>
          </a:p>
        </p:txBody>
      </p:sp>
    </p:spTree>
    <p:extLst>
      <p:ext uri="{BB962C8B-B14F-4D97-AF65-F5344CB8AC3E}">
        <p14:creationId xmlns:p14="http://schemas.microsoft.com/office/powerpoint/2010/main" val="3203272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34</a:t>
            </a:fld>
            <a:endParaRPr lang="cs-CZ"/>
          </a:p>
        </p:txBody>
      </p:sp>
    </p:spTree>
    <p:extLst>
      <p:ext uri="{BB962C8B-B14F-4D97-AF65-F5344CB8AC3E}">
        <p14:creationId xmlns:p14="http://schemas.microsoft.com/office/powerpoint/2010/main" val="1615792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Vyplnění je nutné tam, kde na základě textu výzvy k předkládání žádostí o podporu musí žadatel výdaje spolufinancovat z vlastního rozpočtu a současně nebylo možné toto procento v IS KP14+ navázat na právní formu žadatele. </a:t>
            </a:r>
            <a:endParaRPr lang="cs-CZ" dirty="0"/>
          </a:p>
          <a:p>
            <a:endParaRPr lang="cs-CZ" sz="1200" b="0" i="0" u="none" strike="noStrike" kern="1200" baseline="0" dirty="0">
              <a:solidFill>
                <a:schemeClr val="tx1"/>
              </a:solidFill>
              <a:latin typeface="+mn-lt"/>
              <a:ea typeface="+mn-ea"/>
              <a:cs typeface="+mn-cs"/>
            </a:endParaRP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35</a:t>
            </a:fld>
            <a:endParaRPr lang="cs-CZ"/>
          </a:p>
        </p:txBody>
      </p:sp>
    </p:spTree>
    <p:extLst>
      <p:ext uri="{BB962C8B-B14F-4D97-AF65-F5344CB8AC3E}">
        <p14:creationId xmlns:p14="http://schemas.microsoft.com/office/powerpoint/2010/main" val="4069932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Finanční</a:t>
            </a:r>
            <a:r>
              <a:rPr lang="cs-CZ" baseline="0" dirty="0"/>
              <a:t> plán se generuje </a:t>
            </a:r>
            <a:r>
              <a:rPr lang="cs-CZ" dirty="0"/>
              <a:t>automaticky, ale žadatel ho může ručně upravit. Automatické generování</a:t>
            </a:r>
            <a:r>
              <a:rPr lang="cs-CZ" baseline="0" dirty="0"/>
              <a:t> FP je převzato z nastavení Výzvy ŘO do výzev MAS</a:t>
            </a:r>
            <a:r>
              <a:rPr lang="cs-CZ" dirty="0"/>
              <a:t>.</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36</a:t>
            </a:fld>
            <a:endParaRPr lang="cs-CZ"/>
          </a:p>
        </p:txBody>
      </p:sp>
    </p:spTree>
    <p:extLst>
      <p:ext uri="{BB962C8B-B14F-4D97-AF65-F5344CB8AC3E}">
        <p14:creationId xmlns:p14="http://schemas.microsoft.com/office/powerpoint/2010/main" val="3854531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Oblast Veřejných zakázek se zaktivuje po zaškrtnutí </a:t>
            </a:r>
            <a:r>
              <a:rPr lang="cs-CZ" sz="1200" b="0" i="0" u="none" strike="noStrike" kern="1200" baseline="0" dirty="0" err="1">
                <a:solidFill>
                  <a:schemeClr val="tx1"/>
                </a:solidFill>
                <a:latin typeface="+mn-lt"/>
                <a:ea typeface="+mn-ea"/>
                <a:cs typeface="+mn-cs"/>
              </a:rPr>
              <a:t>checkboxu</a:t>
            </a:r>
            <a:r>
              <a:rPr lang="cs-CZ" sz="1200" b="0" i="0" u="none" strike="noStrike" kern="1200" baseline="0" dirty="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37</a:t>
            </a:fld>
            <a:endParaRPr lang="cs-CZ"/>
          </a:p>
        </p:txBody>
      </p:sp>
    </p:spTree>
    <p:extLst>
      <p:ext uri="{BB962C8B-B14F-4D97-AF65-F5344CB8AC3E}">
        <p14:creationId xmlns:p14="http://schemas.microsoft.com/office/powerpoint/2010/main" val="3774349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38</a:t>
            </a:fld>
            <a:endParaRPr lang="cs-CZ"/>
          </a:p>
        </p:txBody>
      </p:sp>
    </p:spTree>
    <p:extLst>
      <p:ext uri="{BB962C8B-B14F-4D97-AF65-F5344CB8AC3E}">
        <p14:creationId xmlns:p14="http://schemas.microsoft.com/office/powerpoint/2010/main" val="3824679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a:t>
            </a:r>
            <a:r>
              <a:rPr lang="cs-CZ" dirty="0" err="1"/>
              <a:t>checkboxu</a:t>
            </a:r>
            <a:r>
              <a:rPr lang="cs-CZ" dirty="0"/>
              <a:t> „Souhlasím s čestným prohlášením“).</a:t>
            </a:r>
          </a:p>
          <a:p>
            <a:r>
              <a:rPr lang="cs-CZ" sz="1200" b="0" i="0" u="none" strike="noStrike" kern="1200" baseline="0" dirty="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39</a:t>
            </a:fld>
            <a:endParaRPr lang="cs-CZ"/>
          </a:p>
        </p:txBody>
      </p:sp>
    </p:spTree>
    <p:extLst>
      <p:ext uri="{BB962C8B-B14F-4D97-AF65-F5344CB8AC3E}">
        <p14:creationId xmlns:p14="http://schemas.microsoft.com/office/powerpoint/2010/main" val="581509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40</a:t>
            </a:fld>
            <a:endParaRPr lang="cs-CZ"/>
          </a:p>
        </p:txBody>
      </p:sp>
    </p:spTree>
    <p:extLst>
      <p:ext uri="{BB962C8B-B14F-4D97-AF65-F5344CB8AC3E}">
        <p14:creationId xmlns:p14="http://schemas.microsoft.com/office/powerpoint/2010/main" val="271664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42</a:t>
            </a:fld>
            <a:endParaRPr lang="cs-CZ" dirty="0"/>
          </a:p>
        </p:txBody>
      </p:sp>
    </p:spTree>
    <p:extLst>
      <p:ext uri="{BB962C8B-B14F-4D97-AF65-F5344CB8AC3E}">
        <p14:creationId xmlns:p14="http://schemas.microsoft.com/office/powerpoint/2010/main" val="1325458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V kontextu OPZ, které se zaměřuje na lidské zdroje, je součástí definice problému vždy také </a:t>
            </a:r>
            <a:r>
              <a:rPr lang="cs-CZ" sz="1200" b="1" kern="1200" dirty="0">
                <a:solidFill>
                  <a:schemeClr val="tx1"/>
                </a:solidFill>
                <a:effectLst/>
                <a:latin typeface="+mn-lt"/>
                <a:ea typeface="+mn-ea"/>
                <a:cs typeface="+mn-cs"/>
              </a:rPr>
              <a:t>specifikace cílové skupiny</a:t>
            </a:r>
            <a:r>
              <a:rPr lang="cs-CZ" sz="1200" kern="1200" dirty="0">
                <a:solidFill>
                  <a:schemeClr val="tx1"/>
                </a:solidFill>
                <a:effectLst/>
                <a:latin typeface="+mn-lt"/>
                <a:ea typeface="+mn-ea"/>
                <a:cs typeface="+mn-cs"/>
              </a:rPr>
              <a:t> projektu, tj. osob, kterých se problém týká.</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err="1">
                <a:solidFill>
                  <a:schemeClr val="tx1"/>
                </a:solidFill>
                <a:latin typeface="+mn-lt"/>
                <a:ea typeface="+mn-ea"/>
                <a:cs typeface="+mn-cs"/>
              </a:rPr>
              <a:t>checkboxu</a:t>
            </a:r>
            <a:r>
              <a:rPr lang="cs-CZ" sz="1200" b="1" i="0" u="none" strike="noStrike" kern="1200" baseline="0" dirty="0">
                <a:solidFill>
                  <a:schemeClr val="tx1"/>
                </a:solidFill>
                <a:latin typeface="+mn-lt"/>
                <a:ea typeface="+mn-ea"/>
                <a:cs typeface="+mn-cs"/>
              </a:rPr>
              <a:t>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a:t>
            </a:r>
            <a:r>
              <a:rPr lang="cs-CZ" sz="1200" b="0" i="0" u="none" strike="noStrike" kern="1200" baseline="0" dirty="0" err="1">
                <a:solidFill>
                  <a:schemeClr val="tx1"/>
                </a:solidFill>
                <a:latin typeface="+mn-lt"/>
                <a:ea typeface="+mn-ea"/>
                <a:cs typeface="+mn-cs"/>
              </a:rPr>
              <a:t>slide</a:t>
            </a: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43</a:t>
            </a:fld>
            <a:endParaRPr lang="cs-CZ" dirty="0"/>
          </a:p>
        </p:txBody>
      </p:sp>
    </p:spTree>
    <p:extLst>
      <p:ext uri="{BB962C8B-B14F-4D97-AF65-F5344CB8AC3E}">
        <p14:creationId xmlns:p14="http://schemas.microsoft.com/office/powerpoint/2010/main" val="9486307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a:t>
            </a:r>
            <a:r>
              <a:rPr lang="cs-CZ" dirty="0" err="1"/>
              <a:t>sken</a:t>
            </a:r>
            <a:r>
              <a:rPr lang="cs-CZ" dirty="0"/>
              <a:t>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a:p>
            <a:r>
              <a:rPr lang="cs-CZ" sz="1200" b="1" i="0" u="none" strike="noStrike" kern="1200" baseline="0" dirty="0">
                <a:solidFill>
                  <a:schemeClr val="tx1"/>
                </a:solidFill>
                <a:latin typeface="+mn-lt"/>
                <a:ea typeface="+mn-ea"/>
                <a:cs typeface="+mn-cs"/>
              </a:rPr>
              <a:t>Žadatel ovšem musí originál papírové plné moci archivovat a na vyžádání jej ŘO poskytnout, příp. na vyžádání zajistit úředně ověřenou kopii nebo konvertovanou elektronickou verzi této plné moci </a:t>
            </a:r>
            <a:r>
              <a:rPr lang="cs-CZ" sz="1200" b="0" i="0" u="none" strike="noStrike" kern="1200" baseline="0" dirty="0">
                <a:solidFill>
                  <a:schemeClr val="tx1"/>
                </a:solidFill>
                <a:latin typeface="+mn-lt"/>
                <a:ea typeface="+mn-ea"/>
                <a:cs typeface="+mn-cs"/>
              </a:rPr>
              <a:t>(kap. 5.2 Pokyny pro vyplnění formuláře žádosti o podporu z OPZ)</a:t>
            </a:r>
            <a:r>
              <a:rPr lang="cs-CZ" sz="1200" b="1" i="0" u="none" strike="noStrike" kern="1200" baseline="0" dirty="0">
                <a:solidFill>
                  <a:schemeClr val="tx1"/>
                </a:solidFill>
                <a:latin typeface="+mn-lt"/>
                <a:ea typeface="+mn-ea"/>
                <a:cs typeface="+mn-cs"/>
              </a:rPr>
              <a:t>.</a:t>
            </a:r>
            <a:r>
              <a:rPr lang="cs-CZ" sz="1200" b="0" i="0" u="none" strike="noStrike" kern="1200" baseline="0" dirty="0">
                <a:solidFill>
                  <a:schemeClr val="tx1"/>
                </a:solidFill>
                <a:latin typeface="+mn-lt"/>
                <a:ea typeface="+mn-ea"/>
                <a:cs typeface="+mn-cs"/>
              </a:rPr>
              <a:t> </a:t>
            </a:r>
            <a:endParaRPr lang="cs-CZ" b="0" dirty="0"/>
          </a:p>
          <a:p>
            <a:endParaRPr lang="cs-CZ" b="1"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45</a:t>
            </a:fld>
            <a:endParaRPr lang="cs-CZ"/>
          </a:p>
        </p:txBody>
      </p:sp>
    </p:spTree>
    <p:extLst>
      <p:ext uri="{BB962C8B-B14F-4D97-AF65-F5344CB8AC3E}">
        <p14:creationId xmlns:p14="http://schemas.microsoft.com/office/powerpoint/2010/main" val="561758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46</a:t>
            </a:fld>
            <a:endParaRPr lang="cs-CZ" dirty="0"/>
          </a:p>
        </p:txBody>
      </p:sp>
    </p:spTree>
    <p:extLst>
      <p:ext uri="{BB962C8B-B14F-4D97-AF65-F5344CB8AC3E}">
        <p14:creationId xmlns:p14="http://schemas.microsoft.com/office/powerpoint/2010/main" val="1455305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47</a:t>
            </a:fld>
            <a:endParaRPr lang="cs-CZ" dirty="0"/>
          </a:p>
        </p:txBody>
      </p:sp>
    </p:spTree>
    <p:extLst>
      <p:ext uri="{BB962C8B-B14F-4D97-AF65-F5344CB8AC3E}">
        <p14:creationId xmlns:p14="http://schemas.microsoft.com/office/powerpoint/2010/main" val="4107944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a:t>
            </a:r>
            <a:r>
              <a:rPr lang="cs-CZ" sz="1200" b="0" i="0" u="none" strike="noStrike" kern="1200" baseline="0" dirty="0" err="1">
                <a:solidFill>
                  <a:schemeClr val="tx1"/>
                </a:solidFill>
                <a:latin typeface="+mn-lt"/>
                <a:ea typeface="+mn-ea"/>
                <a:cs typeface="+mn-cs"/>
              </a:rPr>
              <a:t>slide</a:t>
            </a:r>
            <a:r>
              <a:rPr lang="cs-CZ" sz="1200" b="0" i="0" u="none" strike="noStrike" kern="1200" baseline="0" dirty="0">
                <a:solidFill>
                  <a:schemeClr val="tx1"/>
                </a:solidFill>
                <a:latin typeface="+mn-lt"/>
                <a:ea typeface="+mn-ea"/>
                <a:cs typeface="+mn-cs"/>
              </a:rPr>
              <a:t>,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48</a:t>
            </a:fld>
            <a:endParaRPr lang="cs-CZ"/>
          </a:p>
        </p:txBody>
      </p:sp>
    </p:spTree>
    <p:extLst>
      <p:ext uri="{BB962C8B-B14F-4D97-AF65-F5344CB8AC3E}">
        <p14:creationId xmlns:p14="http://schemas.microsoft.com/office/powerpoint/2010/main" val="39247880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a:t>
            </a:r>
            <a:r>
              <a:rPr lang="cs-CZ" sz="1200" b="1" i="0" u="none" strike="noStrike" kern="1200" baseline="0" dirty="0" err="1">
                <a:solidFill>
                  <a:schemeClr val="tx1"/>
                </a:solidFill>
                <a:latin typeface="+mn-lt"/>
                <a:ea typeface="+mn-ea"/>
                <a:cs typeface="+mn-cs"/>
              </a:rPr>
              <a:t>slide</a:t>
            </a:r>
            <a:r>
              <a:rPr lang="cs-CZ" sz="1200" b="1" i="0" u="none" strike="noStrike" kern="1200" baseline="0" dirty="0">
                <a:solidFill>
                  <a:schemeClr val="tx1"/>
                </a:solidFill>
                <a:latin typeface="+mn-lt"/>
                <a:ea typeface="+mn-ea"/>
                <a:cs typeface="+mn-cs"/>
              </a:rPr>
              <a:t>.</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49</a:t>
            </a:fld>
            <a:endParaRPr lang="cs-CZ" dirty="0"/>
          </a:p>
        </p:txBody>
      </p:sp>
    </p:spTree>
    <p:extLst>
      <p:ext uri="{BB962C8B-B14F-4D97-AF65-F5344CB8AC3E}">
        <p14:creationId xmlns:p14="http://schemas.microsoft.com/office/powerpoint/2010/main" val="3059495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50</a:t>
            </a:fld>
            <a:endParaRPr lang="cs-CZ"/>
          </a:p>
        </p:txBody>
      </p:sp>
    </p:spTree>
    <p:extLst>
      <p:ext uri="{BB962C8B-B14F-4D97-AF65-F5344CB8AC3E}">
        <p14:creationId xmlns:p14="http://schemas.microsoft.com/office/powerpoint/2010/main" val="2410401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53</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54</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altLang="cs-CZ" dirty="0"/>
              <a:t>výdaje na odměny (příjemce podpory</a:t>
            </a:r>
            <a:r>
              <a:rPr lang="cs-CZ" altLang="cs-CZ" baseline="0" dirty="0"/>
              <a:t> nebo </a:t>
            </a:r>
            <a:r>
              <a:rPr lang="cs-CZ" altLang="cs-CZ" dirty="0"/>
              <a:t>partner s finančním příspěvkem,</a:t>
            </a:r>
            <a:r>
              <a:rPr lang="cs-CZ" altLang="cs-CZ" baseline="0" dirty="0"/>
              <a:t> který je OSVČ</a:t>
            </a:r>
            <a:r>
              <a:rPr lang="cs-CZ" altLang="cs-CZ" dirty="0"/>
              <a:t>)</a:t>
            </a:r>
          </a:p>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55</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56</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57</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58</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59</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60</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61</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62</a:t>
            </a:fld>
            <a:endParaRPr lang="cs-CZ"/>
          </a:p>
        </p:txBody>
      </p:sp>
    </p:spTree>
    <p:extLst>
      <p:ext uri="{BB962C8B-B14F-4D97-AF65-F5344CB8AC3E}">
        <p14:creationId xmlns:p14="http://schemas.microsoft.com/office/powerpoint/2010/main" val="34333617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Více o limitu investic u SP je v</a:t>
            </a:r>
            <a:r>
              <a:rPr lang="cs-CZ" baseline="0" dirty="0"/>
              <a:t> aktuální verzi Šablony výzvy MAS pro soc. podnikání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Maximální objem nákladů investičního charakteru (nákup dlouhodobého hmotného i nehmotného majetku) na celkových přímých způsobilých nákladech projektu činí obecně v OPZ 50 %. MAS může u SP snížit procento investic, ale vzhledem k charakteru aktivit by to však nemělo být méně než 30 %. V případech, kdy je z pohledu plánovaných sociálních podniků efektivnější uplatnění investice v rámci projektu OPZ a tato investice by byla dostatečná (není nutná rozsáhlá rekonstrukce či nákup vybavení, postačuje pouze nákup zařízení), je vhodnější vyhlásit jednu výzvu v rámci OPZ bez vyššího omezení investic než vyhlášení 2 samostatných výzev a  podání vždy 2 samostatných projektů v rámci IROP a OPZ. K omezení limitu investic může dojít na úrovni výzev MAS.</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Drobné stavební úpravy lze provádět pouze v souvislosti s úpravou pracovního místa ve vztahu ke specifickým potřebám cílových skupin. </a:t>
            </a:r>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63</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64</a:t>
            </a:fld>
            <a:endParaRPr lang="cs-CZ"/>
          </a:p>
        </p:txBody>
      </p:sp>
    </p:spTree>
    <p:extLst>
      <p:ext uri="{BB962C8B-B14F-4D97-AF65-F5344CB8AC3E}">
        <p14:creationId xmlns:p14="http://schemas.microsoft.com/office/powerpoint/2010/main" val="29265311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65</a:t>
            </a:fld>
            <a:endParaRPr lang="cs-CZ"/>
          </a:p>
        </p:txBody>
      </p:sp>
    </p:spTree>
    <p:extLst>
      <p:ext uri="{BB962C8B-B14F-4D97-AF65-F5344CB8AC3E}">
        <p14:creationId xmlns:p14="http://schemas.microsoft.com/office/powerpoint/2010/main" val="358179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66</a:t>
            </a:fld>
            <a:endParaRPr lang="cs-CZ">
              <a:solidFill>
                <a:prstClr val="black"/>
              </a:solidFill>
            </a:endParaRPr>
          </a:p>
        </p:txBody>
      </p:sp>
    </p:spTree>
    <p:extLst>
      <p:ext uri="{BB962C8B-B14F-4D97-AF65-F5344CB8AC3E}">
        <p14:creationId xmlns:p14="http://schemas.microsoft.com/office/powerpoint/2010/main" val="29265311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Obecná část pravidel – kapitola 12</a:t>
            </a:r>
            <a:r>
              <a:rPr lang="cs-CZ" baseline="0" dirty="0"/>
              <a:t> Příprava a vydání právního aktu o poskytnutí podpory</a:t>
            </a:r>
          </a:p>
          <a:p>
            <a:endParaRPr lang="cs-CZ" baseline="0" dirty="0"/>
          </a:p>
          <a:p>
            <a:r>
              <a:rPr lang="cs-CZ" baseline="0" dirty="0"/>
              <a:t>- Datum zahájení realizace projektu nesmí předcházet datu vyhlášení výzvy (ve výzvě ŘO upřesněno, že  jde o výzvu MAS)</a:t>
            </a:r>
          </a:p>
          <a:p>
            <a:pPr marL="0" indent="0">
              <a:buFontTx/>
              <a:buNone/>
            </a:pPr>
            <a:r>
              <a:rPr lang="cs-CZ" baseline="0" dirty="0"/>
              <a:t>- V případě, že má být podpora poskytnutí v režimu blokové výjimky – zahájení realizace musí následovat po termínu předložení žádosti o podporu v ISKP 14+.</a:t>
            </a:r>
          </a:p>
          <a:p>
            <a:pPr marL="0" indent="0">
              <a:buFontTx/>
              <a:buNone/>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67</a:t>
            </a:fld>
            <a:endParaRPr lang="cs-CZ"/>
          </a:p>
        </p:txBody>
      </p:sp>
    </p:spTree>
    <p:extLst>
      <p:ext uri="{BB962C8B-B14F-4D97-AF65-F5344CB8AC3E}">
        <p14:creationId xmlns:p14="http://schemas.microsoft.com/office/powerpoint/2010/main" val="36916480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68</a:t>
            </a:fld>
            <a:endParaRPr lang="cs-CZ" dirty="0"/>
          </a:p>
        </p:txBody>
      </p:sp>
    </p:spTree>
    <p:extLst>
      <p:ext uri="{BB962C8B-B14F-4D97-AF65-F5344CB8AC3E}">
        <p14:creationId xmlns:p14="http://schemas.microsoft.com/office/powerpoint/2010/main" val="3395546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baseline="0" dirty="0">
                <a:solidFill>
                  <a:srgbClr val="FF0000"/>
                </a:solidFill>
              </a:rPr>
              <a:t>Podpora má být primárně určena CS klientům. Sociálních pracovníků a pracovníků v sociálních službách se týká spíše doplňkově, viz popis podporovaných aktivit Příloha č. 3. (vzdělávání v 1.1 / vzdělávání v 1.2 + </a:t>
            </a:r>
            <a:r>
              <a:rPr lang="cs-CZ" b="0" baseline="0" dirty="0" err="1">
                <a:solidFill>
                  <a:srgbClr val="FF0000"/>
                </a:solidFill>
              </a:rPr>
              <a:t>komunitka</a:t>
            </a:r>
            <a:r>
              <a:rPr lang="cs-CZ" b="0" baseline="0" dirty="0">
                <a:solidFill>
                  <a:srgbClr val="FF0000"/>
                </a:solidFill>
              </a:rPr>
              <a:t>)</a:t>
            </a:r>
          </a:p>
          <a:p>
            <a:endParaRPr lang="cs-CZ" b="0" baseline="0" dirty="0">
              <a:solidFill>
                <a:srgbClr val="FF0000"/>
              </a:solidFill>
            </a:endParaRPr>
          </a:p>
          <a:p>
            <a:r>
              <a:rPr lang="cs-CZ" b="0" baseline="0" dirty="0">
                <a:solidFill>
                  <a:srgbClr val="FF0000"/>
                </a:solidFill>
              </a:rPr>
              <a:t>U vzdělávání mít ve výzvě – v projektu CS Sociální pracovníci, Pracovníci v sociálních službách + aktivitu v projektové žádosti </a:t>
            </a:r>
            <a:endParaRPr lang="cs-CZ" b="0" dirty="0">
              <a:solidFill>
                <a:srgbClr val="FF0000"/>
              </a:solidFill>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69</a:t>
            </a:fld>
            <a:endParaRPr lang="cs-CZ" dirty="0"/>
          </a:p>
        </p:txBody>
      </p:sp>
    </p:spTree>
    <p:extLst>
      <p:ext uri="{BB962C8B-B14F-4D97-AF65-F5344CB8AC3E}">
        <p14:creationId xmlns:p14="http://schemas.microsoft.com/office/powerpoint/2010/main" val="19174655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baseline="0" dirty="0">
                <a:solidFill>
                  <a:srgbClr val="FF0000"/>
                </a:solidFill>
              </a:rPr>
              <a:t>Registraci včetně Pověření musí předložit nejpozději před vydáním PA. Respektive nebude nám předkládat registraci, ale jen Pověření, neboť má-li Pověření, má automaticky i registraci.</a:t>
            </a:r>
          </a:p>
          <a:p>
            <a:endParaRPr lang="cs-CZ" b="0" baseline="0" dirty="0">
              <a:solidFill>
                <a:srgbClr val="FF0000"/>
              </a:solidFill>
            </a:endParaRPr>
          </a:p>
          <a:p>
            <a:r>
              <a:rPr lang="cs-CZ" b="0" baseline="0" dirty="0">
                <a:solidFill>
                  <a:srgbClr val="FF0000"/>
                </a:solidFill>
              </a:rPr>
              <a:t>Nemusí být na celou dobu projektu, může být i na kratší dobu, ale hlídat si, aby zavčas bylo vyřízeno pokračující pověření </a:t>
            </a:r>
            <a:endParaRPr lang="cs-CZ" b="0"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70</a:t>
            </a:fld>
            <a:endParaRPr lang="cs-CZ" dirty="0"/>
          </a:p>
        </p:txBody>
      </p:sp>
    </p:spTree>
    <p:extLst>
      <p:ext uri="{BB962C8B-B14F-4D97-AF65-F5344CB8AC3E}">
        <p14:creationId xmlns:p14="http://schemas.microsoft.com/office/powerpoint/2010/main" val="15704558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baseline="0" dirty="0">
              <a:solidFill>
                <a:srgbClr val="FF0000"/>
              </a:solidFill>
            </a:endParaRPr>
          </a:p>
          <a:p>
            <a:pPr marL="171450" indent="-171450">
              <a:buFontTx/>
              <a:buChar char="-"/>
            </a:pPr>
            <a:r>
              <a:rPr lang="cs-CZ" b="1" baseline="0" dirty="0">
                <a:solidFill>
                  <a:srgbClr val="FF0000"/>
                </a:solidFill>
              </a:rPr>
              <a:t>Novela insolvenčního zákona – novela zákona č. 182/2006 Sb., o úpadku a způsobech jeho řešení (insolvenční zákon)</a:t>
            </a:r>
          </a:p>
          <a:p>
            <a:pPr marL="171450" indent="-171450">
              <a:buFontTx/>
              <a:buChar char="-"/>
            </a:pPr>
            <a:endParaRPr lang="cs-CZ" b="1" baseline="0" dirty="0">
              <a:solidFill>
                <a:srgbClr val="FF0000"/>
              </a:solidFill>
            </a:endParaRPr>
          </a:p>
          <a:p>
            <a:pPr marL="171450" indent="-171450">
              <a:buFontTx/>
              <a:buChar char="-"/>
            </a:pPr>
            <a:r>
              <a:rPr lang="cs-CZ" b="1" baseline="0" dirty="0">
                <a:solidFill>
                  <a:srgbClr val="FF0000"/>
                </a:solidFill>
              </a:rPr>
              <a:t>Změna textu výzvy, hlavně přílohy č. 3 výzvy ŘO č. 047 (úvod + především u aktivit 1.2) : </a:t>
            </a:r>
          </a:p>
          <a:p>
            <a:r>
              <a:rPr lang="cs-CZ" b="1" baseline="0" dirty="0">
                <a:solidFill>
                  <a:srgbClr val="FF0000"/>
                </a:solidFill>
              </a:rPr>
              <a:t>„</a:t>
            </a:r>
            <a:r>
              <a:rPr lang="cs-CZ" sz="1200" kern="1200" dirty="0">
                <a:solidFill>
                  <a:schemeClr val="tx1"/>
                </a:solidFill>
                <a:effectLst/>
                <a:latin typeface="+mn-lt"/>
                <a:ea typeface="+mn-ea"/>
                <a:cs typeface="+mn-cs"/>
              </a:rPr>
              <a:t>Aktivity v oblasti sociálního začleňování osob sociálně vyloučených či sociálním vyloučením ohrožených musí mít vždy </a:t>
            </a:r>
            <a:r>
              <a:rPr lang="cs-CZ" sz="1200" b="1" kern="1200" dirty="0">
                <a:solidFill>
                  <a:schemeClr val="tx1"/>
                </a:solidFill>
                <a:effectLst/>
                <a:latin typeface="+mn-lt"/>
                <a:ea typeface="+mn-ea"/>
                <a:cs typeface="+mn-cs"/>
              </a:rPr>
              <a:t>přímý dopad na cílové skupiny, </a:t>
            </a:r>
            <a:r>
              <a:rPr lang="cs-CZ" sz="1200" kern="1200" dirty="0">
                <a:solidFill>
                  <a:schemeClr val="tx1"/>
                </a:solidFill>
                <a:effectLst/>
                <a:latin typeface="+mn-lt"/>
                <a:ea typeface="+mn-ea"/>
                <a:cs typeface="+mn-cs"/>
              </a:rPr>
              <a:t>tj. jsou zaměřeny na přímou práci s cílovými skupinami. V projektech je možné spolu s aktivitami souvisejícími s přímou prací cílovými skupinami podpořit i aktivity zaměřené na strategickou/koncepční/metodickou činnost (např. jednou z aktivit projektu může být vytvoření metodiky pro práci s konkrétní cílovou skupinou apod., ale zároveň projekt musí obsahovat aktivity, které v přímé práci s cílovou skupinou ověřují vytvořenou metodiku).</a:t>
            </a:r>
          </a:p>
          <a:p>
            <a:r>
              <a:rPr lang="cs-CZ" sz="1200" kern="1200" dirty="0">
                <a:solidFill>
                  <a:schemeClr val="tx1"/>
                </a:solidFill>
                <a:effectLst/>
                <a:latin typeface="+mn-lt"/>
                <a:ea typeface="+mn-ea"/>
                <a:cs typeface="+mn-cs"/>
              </a:rPr>
              <a:t>Stejně tak je možné v projektech podporovat vzdělávací aktivity pro cílové skupiny, ale opět jen spolu s aktivitami zaměřenými na komplexnější podporu cílových skupin (např. jednou z aktivit projektu může být vzdělávání cílových skupin, ale zároveň projekt musí obsahovat další aktivity tak, aby podpora cílových skupin byla komplexní)“</a:t>
            </a: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Výčet informací</a:t>
            </a:r>
            <a:r>
              <a:rPr lang="cs-CZ" sz="1200" kern="1200" baseline="0" dirty="0">
                <a:solidFill>
                  <a:schemeClr val="tx1"/>
                </a:solidFill>
                <a:effectLst/>
                <a:latin typeface="+mn-lt"/>
                <a:ea typeface="+mn-ea"/>
                <a:cs typeface="+mn-cs"/>
              </a:rPr>
              <a:t> o změně výzvy č. 2 výzvy ŘO pro MAS č. 047 jsou obsaženy v Informaci ŘO OPZ pro MAS č. 13.</a:t>
            </a:r>
            <a:endParaRPr lang="cs-CZ" sz="1200" kern="1200" dirty="0">
              <a:solidFill>
                <a:schemeClr val="tx1"/>
              </a:solidFill>
              <a:effectLst/>
              <a:latin typeface="+mn-lt"/>
              <a:ea typeface="+mn-ea"/>
              <a:cs typeface="+mn-cs"/>
            </a:endParaRPr>
          </a:p>
          <a:p>
            <a:pPr marL="171450" indent="-171450">
              <a:buFontTx/>
              <a:buChar char="-"/>
            </a:pPr>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71</a:t>
            </a:fld>
            <a:endParaRPr lang="cs-CZ" dirty="0"/>
          </a:p>
        </p:txBody>
      </p:sp>
    </p:spTree>
    <p:extLst>
      <p:ext uri="{BB962C8B-B14F-4D97-AF65-F5344CB8AC3E}">
        <p14:creationId xmlns:p14="http://schemas.microsoft.com/office/powerpoint/2010/main" val="17810485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Odkazovat</a:t>
            </a:r>
            <a:r>
              <a:rPr lang="cs-CZ" baseline="0" dirty="0"/>
              <a:t> na uskutečněný seminář na SS – prezentace zveřejněna na stránkách esfcr.cz</a:t>
            </a:r>
          </a:p>
          <a:p>
            <a:r>
              <a:rPr lang="cs-CZ" baseline="0" dirty="0"/>
              <a:t>!!! Apelovat na </a:t>
            </a:r>
            <a:r>
              <a:rPr lang="cs-CZ" baseline="0" dirty="0" err="1"/>
              <a:t>MASky</a:t>
            </a:r>
            <a:r>
              <a:rPr lang="cs-CZ" baseline="0" dirty="0"/>
              <a:t> ať komunikují s krajem!!!</a:t>
            </a:r>
          </a:p>
          <a:p>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sz="1200" u="sng" kern="1200" dirty="0">
                <a:solidFill>
                  <a:schemeClr val="tx1"/>
                </a:solidFill>
                <a:effectLst/>
                <a:latin typeface="+mn-lt"/>
                <a:ea typeface="+mn-ea"/>
                <a:cs typeface="+mn-cs"/>
                <a:hlinkClick r:id="rId3"/>
              </a:rPr>
              <a:t>Závazný pokyn pro obce realizátory APK</a:t>
            </a:r>
            <a:endParaRPr lang="cs-CZ" sz="1200" kern="1200" dirty="0">
              <a:solidFill>
                <a:schemeClr val="tx1"/>
              </a:solidFill>
              <a:effectLst/>
              <a:latin typeface="+mn-lt"/>
              <a:ea typeface="+mn-ea"/>
              <a:cs typeface="+mn-cs"/>
            </a:endParaRPr>
          </a:p>
          <a:p>
            <a:endParaRPr lang="cs-CZ" baseline="0" dirty="0"/>
          </a:p>
          <a:p>
            <a:r>
              <a:rPr lang="cs-CZ" sz="1200" kern="1200" dirty="0">
                <a:solidFill>
                  <a:schemeClr val="tx1"/>
                </a:solidFill>
                <a:effectLst/>
                <a:latin typeface="+mn-lt"/>
                <a:ea typeface="+mn-ea"/>
                <a:cs typeface="+mn-cs"/>
              </a:rPr>
              <a:t>V rámci Opatření Prevence kriminality a drogové závislosti máme v SCLLD uvedeny problémové okruhy, které chceme prostřednictvím asistenta prevence kriminality zajistit. V našem malém území MAS je jediným oprávněným žadatelem město Stochov, kde působí Městská policie. Je možné, aby APK byl zaměstnanec Městské policie ("civilní zaměstnanec", nikoliv strážník) a tuto činnost vykonával v rámci území sám? V případě, že ano, za jakých podmínek? Může být APK stávající zaměstnanec MP, kterému končí pracovní poměr na dobu určitou k 31. 12. 2017 a projekt APK by začal 1. 1. 2018? Tj. je možné, aby na pozici APK působil pouze jeden pracovník (nebyla by dvojice asistentů)?</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Aktivity projektu v naší výzvě musí být v souladu s Metodikou výběru, přípravy a činnosti asistentů prevence kriminality (APK) vydané Ministerstvem vnitra ČR viz </a:t>
            </a:r>
            <a:r>
              <a:rPr lang="cs-CZ" sz="1200" u="sng" kern="1200" dirty="0">
                <a:solidFill>
                  <a:schemeClr val="tx1"/>
                </a:solidFill>
                <a:effectLst/>
                <a:latin typeface="+mn-lt"/>
                <a:ea typeface="+mn-ea"/>
                <a:cs typeface="+mn-cs"/>
                <a:hlinkClick r:id="rId4"/>
              </a:rPr>
              <a:t>http://www.mvcr.cz/clanek/metodika-vyberu-pripravy-a-cinnosti-asistentu-prevence-kriminality.aspx</a:t>
            </a:r>
            <a:r>
              <a:rPr lang="cs-CZ" sz="1200" kern="1200" dirty="0">
                <a:solidFill>
                  <a:schemeClr val="tx1"/>
                </a:solidFill>
                <a:effectLst/>
                <a:latin typeface="+mn-lt"/>
                <a:ea typeface="+mn-ea"/>
                <a:cs typeface="+mn-cs"/>
              </a:rPr>
              <a:t> a </a:t>
            </a:r>
          </a:p>
          <a:p>
            <a:r>
              <a:rPr lang="cs-CZ" sz="1200" u="sng" kern="1200" dirty="0">
                <a:solidFill>
                  <a:schemeClr val="tx1"/>
                </a:solidFill>
                <a:effectLst/>
                <a:latin typeface="+mn-lt"/>
                <a:ea typeface="+mn-ea"/>
                <a:cs typeface="+mn-cs"/>
                <a:hlinkClick r:id="rId5"/>
              </a:rPr>
              <a:t>http://www.mvcr.cz/clanek/seznam-metodickych-doporuceni-vyzvy-programu-prevence-kriminality-na-rok-2015.aspx</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Oprávněným žadatelem v naší výzvě je pouze obec, kde působí obecní policie. (v obcích s udělenou výjimkou, kde je dohoda s PČR, nemohou být APK v projektech OPZ podpořeny, případná podpora bude v gesci MV ČR).</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Asistent prevence kriminality (dále jen „asistent“) je vybrán z obyvatel sociálně vyloučené lokality, má v ní neformální autoritu a přehled o vnitřním dění a je zaměstnán u obecní policie, která jej řídí a kontroluje.  Dle metodiky je APK zaměstnancem samosprávy zařazeným v obecní   policii ve smyslu zákona č. 553/1991 Sb., o obecní policii, ve znění pozdějších předpisů viz níže:</a:t>
            </a:r>
          </a:p>
          <a:p>
            <a:r>
              <a:rPr lang="cs-CZ" sz="1200" kern="1200" dirty="0">
                <a:solidFill>
                  <a:schemeClr val="tx1"/>
                </a:solidFill>
                <a:effectLst/>
                <a:latin typeface="+mn-lt"/>
                <a:ea typeface="+mn-ea"/>
                <a:cs typeface="+mn-cs"/>
              </a:rPr>
              <a:t>(1) Obecní policie je tvořena zaměstnanci obce zařazenými do obecní policie, kteří</a:t>
            </a:r>
          </a:p>
          <a:p>
            <a:r>
              <a:rPr lang="cs-CZ" sz="1200" kern="1200" dirty="0">
                <a:solidFill>
                  <a:schemeClr val="tx1"/>
                </a:solidFill>
                <a:effectLst/>
                <a:latin typeface="+mn-lt"/>
                <a:ea typeface="+mn-ea"/>
                <a:cs typeface="+mn-cs"/>
              </a:rPr>
              <a:t>a) splňují podmínky § 4 odst. 1 písm. a) až e) (dále jen „čekatel“),</a:t>
            </a:r>
          </a:p>
          <a:p>
            <a:r>
              <a:rPr lang="cs-CZ" sz="1200" kern="1200" dirty="0">
                <a:solidFill>
                  <a:schemeClr val="tx1"/>
                </a:solidFill>
                <a:effectLst/>
                <a:latin typeface="+mn-lt"/>
                <a:ea typeface="+mn-ea"/>
                <a:cs typeface="+mn-cs"/>
              </a:rPr>
              <a:t>b) splňují podmínky § 4 odst. 1 (dále jen „strážník“),</a:t>
            </a:r>
          </a:p>
          <a:p>
            <a:r>
              <a:rPr lang="cs-CZ" sz="1200" kern="1200" dirty="0">
                <a:solidFill>
                  <a:schemeClr val="tx1"/>
                </a:solidFill>
                <a:effectLst/>
                <a:latin typeface="+mn-lt"/>
                <a:ea typeface="+mn-ea"/>
                <a:cs typeface="+mn-cs"/>
              </a:rPr>
              <a:t>c) nejsou čekatelem nebo strážníkem.</a:t>
            </a:r>
          </a:p>
          <a:p>
            <a:r>
              <a:rPr lang="cs-CZ" sz="1200" u="sng" kern="1200" dirty="0">
                <a:solidFill>
                  <a:schemeClr val="tx1"/>
                </a:solidFill>
                <a:effectLst/>
                <a:latin typeface="+mn-lt"/>
                <a:ea typeface="+mn-ea"/>
                <a:cs typeface="+mn-cs"/>
              </a:rPr>
              <a:t>Asistent není strážníkem ani čekatelem, ale plní úkoly, které nejsou dle zákona o obecní policii svěřeny výhradně strážníku nebo </a:t>
            </a:r>
            <a:r>
              <a:rPr lang="cs-CZ" sz="1200" u="sng" kern="1200" dirty="0" err="1">
                <a:solidFill>
                  <a:schemeClr val="tx1"/>
                </a:solidFill>
                <a:effectLst/>
                <a:latin typeface="+mn-lt"/>
                <a:ea typeface="+mn-ea"/>
                <a:cs typeface="+mn-cs"/>
              </a:rPr>
              <a:t>čekateli.Má</a:t>
            </a:r>
            <a:r>
              <a:rPr lang="cs-CZ" sz="1200" u="sng" kern="1200" dirty="0">
                <a:solidFill>
                  <a:schemeClr val="tx1"/>
                </a:solidFill>
                <a:effectLst/>
                <a:latin typeface="+mn-lt"/>
                <a:ea typeface="+mn-ea"/>
                <a:cs typeface="+mn-cs"/>
              </a:rPr>
              <a:t> přiděleného mentora z řad obecní policie.</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Žadatel by měl zajistit dodržení základních vstupních a výběrových požadavků na asistenta (vzdělání, místo bydliště, trestní minulost apod.). APK by měl  pocházet z dané komunity, mít bydliště v dané obci, být z cílové skupiny osoby ohrožené sociálním vyloučením.</a:t>
            </a:r>
          </a:p>
          <a:p>
            <a:r>
              <a:rPr lang="cs-CZ" sz="1200" kern="1200" dirty="0">
                <a:solidFill>
                  <a:schemeClr val="tx1"/>
                </a:solidFill>
                <a:effectLst/>
                <a:latin typeface="+mn-lt"/>
                <a:ea typeface="+mn-ea"/>
                <a:cs typeface="+mn-cs"/>
              </a:rPr>
              <a:t>Žadatel by měl zajistit transparentní a objektivní způsob výběru asistentů (proces výběru) a složení výběrové komise.   </a:t>
            </a:r>
          </a:p>
          <a:p>
            <a:r>
              <a:rPr lang="cs-CZ" sz="1200" kern="1200" dirty="0">
                <a:solidFill>
                  <a:schemeClr val="tx1"/>
                </a:solidFill>
                <a:effectLst/>
                <a:latin typeface="+mn-lt"/>
                <a:ea typeface="+mn-ea"/>
                <a:cs typeface="+mn-cs"/>
              </a:rPr>
              <a:t>Obec musí sama  vyhodnotit potřebný počet APK dle situace v území (k tomuto bodu viz strana 13 zde: </a:t>
            </a:r>
            <a:r>
              <a:rPr lang="cs-CZ" sz="1200" u="sng" kern="1200" dirty="0">
                <a:solidFill>
                  <a:schemeClr val="tx1"/>
                </a:solidFill>
                <a:effectLst/>
                <a:latin typeface="+mn-lt"/>
                <a:ea typeface="+mn-ea"/>
                <a:cs typeface="+mn-cs"/>
                <a:hlinkClick r:id="rId4"/>
              </a:rPr>
              <a:t>http://www.mvcr.cz/</a:t>
            </a:r>
            <a:r>
              <a:rPr lang="cs-CZ" sz="1200" u="sng" kern="1200" dirty="0" err="1">
                <a:solidFill>
                  <a:schemeClr val="tx1"/>
                </a:solidFill>
                <a:effectLst/>
                <a:latin typeface="+mn-lt"/>
                <a:ea typeface="+mn-ea"/>
                <a:cs typeface="+mn-cs"/>
                <a:hlinkClick r:id="rId4"/>
              </a:rPr>
              <a:t>clanek</a:t>
            </a:r>
            <a:r>
              <a:rPr lang="cs-CZ" sz="1200" u="sng" kern="1200" dirty="0">
                <a:solidFill>
                  <a:schemeClr val="tx1"/>
                </a:solidFill>
                <a:effectLst/>
                <a:latin typeface="+mn-lt"/>
                <a:ea typeface="+mn-ea"/>
                <a:cs typeface="+mn-cs"/>
                <a:hlinkClick r:id="rId4"/>
              </a:rPr>
              <a:t>/metodika-vyberu-pripravy-a-cinnosti-asistentu-prevence-kriminality.aspx</a:t>
            </a:r>
            <a:r>
              <a:rPr lang="cs-CZ" sz="1200" kern="1200" dirty="0">
                <a:solidFill>
                  <a:schemeClr val="tx1"/>
                </a:solidFill>
                <a:effectLst/>
                <a:latin typeface="+mn-lt"/>
                <a:ea typeface="+mn-ea"/>
                <a:cs typeface="+mn-cs"/>
              </a:rPr>
              <a:t>)</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2.       Musí být na APK vyhlášeno výběrové řízení, a jaká kritéria v jeho rámci jsou povinná nebo doporučující?</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Ano musí být vyhlášeno VŘ (viz: </a:t>
            </a:r>
            <a:r>
              <a:rPr lang="cs-CZ" sz="1200" u="sng" kern="1200" dirty="0">
                <a:solidFill>
                  <a:schemeClr val="tx1"/>
                </a:solidFill>
                <a:effectLst/>
                <a:latin typeface="+mn-lt"/>
                <a:ea typeface="+mn-ea"/>
                <a:cs typeface="+mn-cs"/>
                <a:hlinkClick r:id="rId4"/>
              </a:rPr>
              <a:t>http://www.mvcr.cz/</a:t>
            </a:r>
            <a:r>
              <a:rPr lang="cs-CZ" sz="1200" u="sng" kern="1200" dirty="0" err="1">
                <a:solidFill>
                  <a:schemeClr val="tx1"/>
                </a:solidFill>
                <a:effectLst/>
                <a:latin typeface="+mn-lt"/>
                <a:ea typeface="+mn-ea"/>
                <a:cs typeface="+mn-cs"/>
                <a:hlinkClick r:id="rId4"/>
              </a:rPr>
              <a:t>clanek</a:t>
            </a:r>
            <a:r>
              <a:rPr lang="cs-CZ" sz="1200" u="sng" kern="1200" dirty="0">
                <a:solidFill>
                  <a:schemeClr val="tx1"/>
                </a:solidFill>
                <a:effectLst/>
                <a:latin typeface="+mn-lt"/>
                <a:ea typeface="+mn-ea"/>
                <a:cs typeface="+mn-cs"/>
                <a:hlinkClick r:id="rId4"/>
              </a:rPr>
              <a:t>/metodika-vyberu-pripravy-a-cinnosti-asistentu-prevence-kriminality.aspx</a:t>
            </a:r>
            <a:r>
              <a:rPr lang="cs-CZ" sz="1200" kern="1200" dirty="0">
                <a:solidFill>
                  <a:schemeClr val="tx1"/>
                </a:solidFill>
                <a:effectLst/>
                <a:latin typeface="+mn-lt"/>
                <a:ea typeface="+mn-ea"/>
                <a:cs typeface="+mn-cs"/>
              </a:rPr>
              <a:t>)</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3.    Může APK zaměstnaný u Městské policie Stochov působit bez problémů i v dalších obcích v území MAS, když pouze 1 z nich má prostřednictvím veřejnoprávní smlouvy zajištěno působení této MP, ostatní mají tuto činnost MP v jejich obcích zajištěnou s jiným městem a tedy s jinou Městskou policií, ale to město není v území MAS?</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APK může působit pouze v obcích, kde je uzavřena veřejnoprávní smlouva o působení dané MP (i v</a:t>
            </a:r>
            <a:r>
              <a:rPr lang="cs-CZ" sz="1200" kern="1200" baseline="0" dirty="0">
                <a:solidFill>
                  <a:schemeClr val="tx1"/>
                </a:solidFill>
                <a:effectLst/>
                <a:latin typeface="+mn-lt"/>
                <a:ea typeface="+mn-ea"/>
                <a:cs typeface="+mn-cs"/>
              </a:rPr>
              <a:t> případě, kdy obec má </a:t>
            </a:r>
            <a:r>
              <a:rPr lang="cs-CZ" sz="1200" kern="1200" baseline="0">
                <a:solidFill>
                  <a:schemeClr val="tx1"/>
                </a:solidFill>
                <a:effectLst/>
                <a:latin typeface="+mn-lt"/>
                <a:ea typeface="+mn-ea"/>
                <a:cs typeface="+mn-cs"/>
              </a:rPr>
              <a:t>sjednáno dojíždění MP z jiné obce)</a:t>
            </a:r>
            <a:r>
              <a:rPr lang="cs-CZ" sz="1200" kern="1200">
                <a:solidFill>
                  <a:schemeClr val="tx1"/>
                </a:solidFill>
                <a:effectLst/>
                <a:latin typeface="+mn-lt"/>
                <a:ea typeface="+mn-ea"/>
                <a:cs typeface="+mn-cs"/>
              </a:rPr>
              <a:t>. </a:t>
            </a:r>
            <a:r>
              <a:rPr lang="cs-CZ" sz="1200" kern="1200" dirty="0">
                <a:solidFill>
                  <a:schemeClr val="tx1"/>
                </a:solidFill>
                <a:effectLst/>
                <a:latin typeface="+mn-lt"/>
                <a:ea typeface="+mn-ea"/>
                <a:cs typeface="+mn-cs"/>
              </a:rPr>
              <a:t>APK má takto oprávnění působit na území těchto obcí. APK působí v rámci celé obce, která zřizuje městskou policii a u které bude APK působit. Nepůsobí tedy pouze v dané vyloučené lokalitě obce/města. </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4.       Kdo poskytuje vzdělávání pro APK? Stále platí, že MV ČR v rámci neakreditovaného programu? Nebo je možné zajistit vlastní školení APK prostřednictvím najatého experta?</a:t>
            </a:r>
          </a:p>
          <a:p>
            <a:r>
              <a:rPr lang="cs-CZ" sz="1200" kern="1200" dirty="0">
                <a:solidFill>
                  <a:schemeClr val="tx1"/>
                </a:solidFill>
                <a:effectLst/>
                <a:latin typeface="+mn-lt"/>
                <a:ea typeface="+mn-ea"/>
                <a:cs typeface="+mn-cs"/>
              </a:rPr>
              <a:t>U APK nebude z projektu OPZ hrazeno jejich vstupní proškolení, ale pouze průběžné vzdělávání. Nicméně jejich úvodní proškolení může proběhnout v rámci projektu, jedná se o cca týdenní školení, výdaje na toto školení však nejsou způsobilé náklady v rozpočtu projektu. Podle posledních informací nemá MV akreditovaný kurz na úvodní vzdělávání APK avšak MV ČR má speciální dotační titul na pokrytí nákladů úvodního školení APK - jednou ročně tedy vypisuje MV grantový titul na pokrytí těchto nákladů. Existuje několik soukromých dodavatelů úvodního školení APK, které musí obec/město kontaktovat samo.</a:t>
            </a:r>
          </a:p>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72</a:t>
            </a:fld>
            <a:endParaRPr lang="cs-CZ" dirty="0"/>
          </a:p>
        </p:txBody>
      </p:sp>
    </p:spTree>
    <p:extLst>
      <p:ext uri="{BB962C8B-B14F-4D97-AF65-F5344CB8AC3E}">
        <p14:creationId xmlns:p14="http://schemas.microsoft.com/office/powerpoint/2010/main" val="15890657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Pomůcka k vyplnění přílohy Údaje o sociální službě – příloha č. 12 ŘO 047</a:t>
            </a:r>
          </a:p>
          <a:p>
            <a:endParaRPr lang="cs-CZ" dirty="0"/>
          </a:p>
          <a:p>
            <a:r>
              <a:rPr lang="cs-CZ" dirty="0"/>
              <a:t>Informace</a:t>
            </a:r>
            <a:r>
              <a:rPr lang="cs-CZ" baseline="0" dirty="0"/>
              <a:t> k přílohám – před vydáním PA, při realizaci projektu – v příloze č. 9 naší výzvy ŘO (Přehled čerpání vyrovnávací platby)</a:t>
            </a:r>
          </a:p>
          <a:p>
            <a:endParaRPr lang="cs-CZ" baseline="0" dirty="0"/>
          </a:p>
          <a:p>
            <a:endParaRPr lang="cs-CZ" b="1" baseline="0" dirty="0">
              <a:solidFill>
                <a:srgbClr val="FF0000"/>
              </a:solidFill>
            </a:endParaRPr>
          </a:p>
          <a:p>
            <a:r>
              <a:rPr lang="cs-CZ" b="1" baseline="0" dirty="0">
                <a:solidFill>
                  <a:srgbClr val="FF0000"/>
                </a:solidFill>
              </a:rPr>
              <a:t>Nejdříve vypočítat v příloze a pak zadávat do ISKP14+</a:t>
            </a:r>
          </a:p>
          <a:p>
            <a:endParaRPr lang="cs-CZ" b="1" baseline="0" dirty="0">
              <a:solidFill>
                <a:srgbClr val="FF0000"/>
              </a:solidFill>
            </a:endParaRPr>
          </a:p>
          <a:p>
            <a:r>
              <a:rPr lang="cs-CZ" b="1" i="1" u="sng" baseline="0" dirty="0">
                <a:solidFill>
                  <a:srgbClr val="FF0000"/>
                </a:solidFill>
              </a:rPr>
              <a:t>Ukázat fiktivně vyplněnou přílohu </a:t>
            </a:r>
            <a:endParaRPr lang="cs-CZ" b="1" i="1" u="sng"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73</a:t>
            </a:fld>
            <a:endParaRPr lang="cs-CZ" dirty="0"/>
          </a:p>
        </p:txBody>
      </p:sp>
    </p:spTree>
    <p:extLst>
      <p:ext uri="{BB962C8B-B14F-4D97-AF65-F5344CB8AC3E}">
        <p14:creationId xmlns:p14="http://schemas.microsoft.com/office/powerpoint/2010/main" val="16594485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používání vozu RT,</a:t>
            </a:r>
            <a:r>
              <a:rPr lang="cs-CZ" baseline="0" dirty="0"/>
              <a:t> který je hrazen z NN </a:t>
            </a:r>
            <a:r>
              <a:rPr lang="cs-CZ" dirty="0"/>
              <a:t>–poměrná část hrazena z nepřímých nákladů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solidFill>
                <a:srgbClr val="FF0000"/>
              </a:solidFill>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74</a:t>
            </a:fld>
            <a:endParaRPr lang="cs-CZ" dirty="0"/>
          </a:p>
        </p:txBody>
      </p:sp>
    </p:spTree>
    <p:extLst>
      <p:ext uri="{BB962C8B-B14F-4D97-AF65-F5344CB8AC3E}">
        <p14:creationId xmlns:p14="http://schemas.microsoft.com/office/powerpoint/2010/main" val="38744839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Zdravotník hrazený ze</a:t>
            </a:r>
            <a:r>
              <a:rPr lang="cs-CZ" baseline="0" dirty="0"/>
              <a:t> zdravotního pojištění – </a:t>
            </a:r>
            <a:r>
              <a:rPr lang="cs-CZ" baseline="0"/>
              <a:t>nezpůsobilý výdaj</a:t>
            </a:r>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75</a:t>
            </a:fld>
            <a:endParaRPr lang="cs-CZ" dirty="0"/>
          </a:p>
        </p:txBody>
      </p:sp>
    </p:spTree>
    <p:extLst>
      <p:ext uri="{BB962C8B-B14F-4D97-AF65-F5344CB8AC3E}">
        <p14:creationId xmlns:p14="http://schemas.microsoft.com/office/powerpoint/2010/main" val="2504986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Osoby u kterých příjemce zná jejich totožnost a které obdrží podporu vyšší než bagatelní,</a:t>
            </a:r>
            <a:r>
              <a:rPr lang="cs-CZ" baseline="0" dirty="0"/>
              <a:t> je určen indikátor 60000. V situaci, kdy příjemce pracuje i s klienty anonymními, využívá indikátor 67010. Počty si příjemce nastavuje sám. Důležité je vědět, že oba uvedené indikátory jsou indikátory povinné k naplnění – tzn. že příjemce se zavazuje k jejich naplnění a na jejich neplnění je vázána sankce. </a:t>
            </a:r>
          </a:p>
          <a:p>
            <a:endParaRPr lang="cs-CZ" baseline="0" dirty="0"/>
          </a:p>
          <a:p>
            <a:r>
              <a:rPr lang="cs-CZ" b="1" baseline="0" dirty="0">
                <a:solidFill>
                  <a:srgbClr val="FF0000"/>
                </a:solidFill>
              </a:rPr>
              <a:t>Doplnění:</a:t>
            </a:r>
          </a:p>
          <a:p>
            <a:r>
              <a:rPr lang="cs-CZ" b="1" baseline="0" dirty="0">
                <a:solidFill>
                  <a:srgbClr val="FF0000"/>
                </a:solidFill>
              </a:rPr>
              <a:t>Tady zdůraznit, že 67010 musí být vždy v žádosti pořádně odůvodněn, zejména pokud tam mají nulu u 60000! Musí být zřejmé, proč nikoho nemohou započítat do 60000. Musí to vždy vyplývat z charakteru té dané služby nebo dalších činností a programů! + Informace ŘO OPZ pro MAS č. 13</a:t>
            </a:r>
          </a:p>
          <a:p>
            <a:r>
              <a:rPr lang="cs-CZ" b="1" baseline="0" dirty="0">
                <a:solidFill>
                  <a:srgbClr val="FF0000"/>
                </a:solidFill>
              </a:rPr>
              <a:t>Upozornit na indikátor 80500 – vytváření analytického dokumentu</a:t>
            </a:r>
          </a:p>
          <a:p>
            <a:r>
              <a:rPr lang="cs-CZ" b="1" baseline="0" dirty="0">
                <a:solidFill>
                  <a:srgbClr val="FF0000"/>
                </a:solidFill>
              </a:rPr>
              <a:t>Zmínit výsledkové indikátory </a:t>
            </a:r>
          </a:p>
          <a:p>
            <a:endParaRPr lang="cs-CZ" b="1" baseline="0" dirty="0">
              <a:solidFill>
                <a:srgbClr val="FF0000"/>
              </a:solidFill>
            </a:endParaRPr>
          </a:p>
          <a:p>
            <a:r>
              <a:rPr lang="cs-CZ" sz="1200" b="1" kern="1200" dirty="0">
                <a:solidFill>
                  <a:schemeClr val="tx1"/>
                </a:solidFill>
                <a:effectLst/>
                <a:latin typeface="+mn-lt"/>
                <a:ea typeface="+mn-ea"/>
                <a:cs typeface="+mn-cs"/>
              </a:rPr>
              <a:t>6 00 00 – Celkový počet účastníků</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Indikátor se naplňuje při podpoře konkrétní osoby nad stanovený limit bagatelní podpory, tedy alespoň 40 hodin podpory (z toho minimálně 20 hodin musí mít jinou formu než elektronickou). </a:t>
            </a:r>
          </a:p>
          <a:p>
            <a:r>
              <a:rPr lang="cs-CZ" sz="1200" kern="1200" dirty="0">
                <a:solidFill>
                  <a:schemeClr val="tx1"/>
                </a:solidFill>
                <a:effectLst/>
                <a:latin typeface="+mn-lt"/>
                <a:ea typeface="+mn-ea"/>
                <a:cs typeface="+mn-cs"/>
              </a:rPr>
              <a:t>Údaje o podpořených osobách a jejich podporách zapisujte do IS ESF 2014+ průběžně tak, aby v rámci předkládaných Zpráv o realizaci byly do výpočtu indikátoru 60000 zahrnuty všechny osoby, které nejpozději ke konci sledovaného období překročily limit pro bagatelní podporu a splnily tedy podmínky pro vykazování v indikátoru. </a:t>
            </a:r>
          </a:p>
          <a:p>
            <a:r>
              <a:rPr lang="cs-CZ" sz="1200" kern="1200" dirty="0">
                <a:solidFill>
                  <a:schemeClr val="tx1"/>
                </a:solidFill>
                <a:effectLst/>
                <a:latin typeface="+mn-lt"/>
                <a:ea typeface="+mn-ea"/>
                <a:cs typeface="+mn-cs"/>
              </a:rPr>
              <a:t>Údaje z Monitorovacího listu, případně obdobné dokumentace, zapište v systému IS ESF ke konkrétnímu projektu. Ke každému záznamu o podpoře účastníka doplňte datum OD a datum DO, přičemž do výpočtu indikátorů vstupují pouze ty podpory, které mají ke dni výpočtu datum DO ukončené (tj. starší nebo rovno datu výpočtu). S ohledem na dlouhodobý charakter poskytované podpory v projektech realizovaných v prioritní ose 2, zaznamenávejte u poskytovaných podpor datum Do jako datum konce monitorovacího období, a to i přesto, že podpora pokračuje po celé období realizace, nebo pokračuje do dalšího monitorovacího období. V tomto případě se nejedná o ukončení podpory, kdy účastník z projektu odchází, ale pouze o ucelený záznam podpory za dané monitorovací období. V dalším monitorovacím období pak stačí buď změnit v založeném záznamu původně zapsané datum ukončení monitorovacího období na nové a aktualizovat rozsah podpory, nebo vytvořit nový záznam (řádek) podpory na nové monitorovací období. </a:t>
            </a:r>
          </a:p>
          <a:p>
            <a:r>
              <a:rPr lang="cs-CZ" sz="1200" kern="1200" dirty="0">
                <a:solidFill>
                  <a:schemeClr val="tx1"/>
                </a:solidFill>
                <a:effectLst/>
                <a:latin typeface="+mn-lt"/>
                <a:ea typeface="+mn-ea"/>
                <a:cs typeface="+mn-cs"/>
              </a:rPr>
              <a:t>Rádi bychom Vás upozornili také na možnost hromadného importu údajů o podporách ze souboru CSV (blíže viz Pokyny pro evidenci podpory poskytnuté účastníkům projektů). Ze souboru je možné naimportovat k podpořeným osobám hromadně záznamy o všech podporách poskytnutých za dané období. Pokud se rozhodnete využít tuto možnost, vytvořte pro každé další sledované období (tj. zatím nenaimportovány v systému), vždy nový soubor, ve kterém budou nové záznamy o podporách, kdy datum OD a rozsah podpory bude navazovat na předchozí (již importovaný) záznam o podpoře.</a:t>
            </a:r>
          </a:p>
          <a:p>
            <a:r>
              <a:rPr lang="cs-CZ" sz="1200" kern="1200" dirty="0">
                <a:solidFill>
                  <a:schemeClr val="tx1"/>
                </a:solidFill>
                <a:effectLst/>
                <a:latin typeface="+mn-lt"/>
                <a:ea typeface="+mn-ea"/>
                <a:cs typeface="+mn-cs"/>
              </a:rPr>
              <a:t> </a:t>
            </a:r>
          </a:p>
          <a:p>
            <a:r>
              <a:rPr lang="cs-CZ" sz="1200" b="1" kern="1200" dirty="0">
                <a:solidFill>
                  <a:schemeClr val="tx1"/>
                </a:solidFill>
                <a:effectLst/>
                <a:latin typeface="+mn-lt"/>
                <a:ea typeface="+mn-ea"/>
                <a:cs typeface="+mn-cs"/>
              </a:rPr>
              <a:t>6 70 01 – Kapacita podpořených služeb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Indikátor vykazuje maximální počet osob (u pobytových služeb počet lůžek), který daný pracovník (pracovníci) v projektu jsou schopni v daném okamžiku obsloužit. Ze všech aktivit a činností v projektu do indikátoru vstupuje maximální kapacita. V případě, kdy je v projektu realizována aktivita skupinové i individuální povahy, je do hodnoty indikátoru v projektu nutné zadat údaje ze skupinové aktivity, tedy uvést maximální možnou kapacitu této aktivity jako kapacitu podpořených služeb v projektu.  </a:t>
            </a:r>
          </a:p>
          <a:p>
            <a:r>
              <a:rPr lang="cs-CZ" sz="1200" kern="1200" dirty="0">
                <a:solidFill>
                  <a:schemeClr val="tx1"/>
                </a:solidFill>
                <a:effectLst/>
                <a:latin typeface="+mn-lt"/>
                <a:ea typeface="+mn-ea"/>
                <a:cs typeface="+mn-cs"/>
              </a:rPr>
              <a:t>Indikátor se vyplňuje vždy při první Zprávě o realizaci a je po celou dobu projektu již zpravidla neměnný. V následujících Zprávách o realizaci indikátor vykazujte pouze v případě, že by maximální možná kapacita služby vzrostla. </a:t>
            </a:r>
          </a:p>
          <a:p>
            <a:r>
              <a:rPr lang="cs-CZ" sz="1200" kern="1200" dirty="0">
                <a:solidFill>
                  <a:schemeClr val="tx1"/>
                </a:solidFill>
                <a:effectLst/>
                <a:latin typeface="+mn-lt"/>
                <a:ea typeface="+mn-ea"/>
                <a:cs typeface="+mn-cs"/>
              </a:rPr>
              <a:t>V případě dotazů týkajících se k vykazování indikátorů ve Zprávě o realizaci kontaktujte vždy svého příslušného projektového manažera. </a:t>
            </a:r>
          </a:p>
          <a:p>
            <a:r>
              <a:rPr lang="cs-CZ" sz="1200" kern="1200" dirty="0">
                <a:solidFill>
                  <a:schemeClr val="tx1"/>
                </a:solidFill>
                <a:effectLst/>
                <a:latin typeface="+mn-lt"/>
                <a:ea typeface="+mn-ea"/>
                <a:cs typeface="+mn-cs"/>
              </a:rPr>
              <a:t>V případě dotazů týkajících se práce v aplikaci IS ESF 2014+ a případných technických problémů, pokládejte dotazy na online podporu v klubu ve fóru „</a:t>
            </a:r>
            <a:r>
              <a:rPr lang="cs-CZ" sz="1200" u="sng" kern="1200" dirty="0">
                <a:solidFill>
                  <a:schemeClr val="tx1"/>
                </a:solidFill>
                <a:effectLst/>
                <a:latin typeface="+mn-lt"/>
                <a:ea typeface="+mn-ea"/>
                <a:cs typeface="+mn-cs"/>
                <a:hlinkClick r:id="rId3"/>
              </a:rPr>
              <a:t>TECHNICKÁ PODPORA uživatelům PORTÁLU esfcr.cz a portálových aplikací</a:t>
            </a:r>
            <a:r>
              <a:rPr lang="cs-CZ" sz="1200" kern="1200" dirty="0">
                <a:solidFill>
                  <a:schemeClr val="tx1"/>
                </a:solidFill>
                <a:effectLst/>
                <a:latin typeface="+mn-lt"/>
                <a:ea typeface="+mn-ea"/>
                <a:cs typeface="+mn-cs"/>
              </a:rPr>
              <a:t>“.  </a:t>
            </a: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Více informací je v Informaci ŘO</a:t>
            </a:r>
            <a:r>
              <a:rPr lang="cs-CZ" sz="1200" kern="1200" baseline="0" dirty="0">
                <a:solidFill>
                  <a:schemeClr val="tx1"/>
                </a:solidFill>
                <a:effectLst/>
                <a:latin typeface="+mn-lt"/>
                <a:ea typeface="+mn-ea"/>
                <a:cs typeface="+mn-cs"/>
              </a:rPr>
              <a:t> OPZ pro MAS č. 12</a:t>
            </a:r>
            <a:endParaRPr lang="cs-CZ" sz="1200" kern="1200" dirty="0">
              <a:solidFill>
                <a:schemeClr val="tx1"/>
              </a:solidFill>
              <a:effectLst/>
              <a:latin typeface="+mn-lt"/>
              <a:ea typeface="+mn-ea"/>
              <a:cs typeface="+mn-cs"/>
            </a:endParaRPr>
          </a:p>
          <a:p>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77</a:t>
            </a:fld>
            <a:endParaRPr lang="cs-CZ" dirty="0"/>
          </a:p>
        </p:txBody>
      </p:sp>
    </p:spTree>
    <p:extLst>
      <p:ext uri="{BB962C8B-B14F-4D97-AF65-F5344CB8AC3E}">
        <p14:creationId xmlns:p14="http://schemas.microsoft.com/office/powerpoint/2010/main" val="3232359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78</a:t>
            </a:fld>
            <a:endParaRPr lang="cs-CZ" dirty="0"/>
          </a:p>
        </p:txBody>
      </p:sp>
    </p:spTree>
    <p:extLst>
      <p:ext uri="{BB962C8B-B14F-4D97-AF65-F5344CB8AC3E}">
        <p14:creationId xmlns:p14="http://schemas.microsoft.com/office/powerpoint/2010/main" val="35152769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solidFill>
                  <a:srgbClr val="FF0000"/>
                </a:solidFill>
              </a:rPr>
              <a:t>Před</a:t>
            </a:r>
            <a:r>
              <a:rPr lang="cs-CZ" baseline="0" dirty="0">
                <a:solidFill>
                  <a:srgbClr val="FF0000"/>
                </a:solidFill>
              </a:rPr>
              <a:t> prezentací 86 je potřeba je uvést – prosím doplnit do pozn.</a:t>
            </a:r>
            <a:endParaRPr lang="cs-CZ"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79</a:t>
            </a:fld>
            <a:endParaRPr lang="cs-CZ" dirty="0"/>
          </a:p>
        </p:txBody>
      </p:sp>
    </p:spTree>
    <p:extLst>
      <p:ext uri="{BB962C8B-B14F-4D97-AF65-F5344CB8AC3E}">
        <p14:creationId xmlns:p14="http://schemas.microsoft.com/office/powerpoint/2010/main" val="152021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a:t>
            </a:fld>
            <a:endParaRPr lang="cs-CZ"/>
          </a:p>
        </p:txBody>
      </p:sp>
    </p:spTree>
    <p:extLst>
      <p:ext uri="{BB962C8B-B14F-4D97-AF65-F5344CB8AC3E}">
        <p14:creationId xmlns:p14="http://schemas.microsoft.com/office/powerpoint/2010/main" val="292903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Nutné mít kvalifikovaný elektronický podpis (např. </a:t>
            </a:r>
            <a:r>
              <a:rPr lang="cs-CZ" sz="1200" b="0" i="0" u="none" strike="noStrike" kern="1200" baseline="0" dirty="0" err="1">
                <a:solidFill>
                  <a:schemeClr val="tx1"/>
                </a:solidFill>
                <a:latin typeface="+mn-lt"/>
                <a:ea typeface="+mn-ea"/>
                <a:cs typeface="+mn-cs"/>
              </a:rPr>
              <a:t>PostSignum</a:t>
            </a:r>
            <a:r>
              <a:rPr lang="cs-CZ" sz="1200" b="0" i="0" u="none" strike="noStrike" kern="1200" baseline="0" dirty="0">
                <a:solidFill>
                  <a:schemeClr val="tx1"/>
                </a:solidFill>
                <a:latin typeface="+mn-lt"/>
                <a:ea typeface="+mn-ea"/>
                <a:cs typeface="+mn-cs"/>
              </a:rPr>
              <a:t> České pošty) </a:t>
            </a:r>
            <a:r>
              <a:rPr lang="pl-PL" sz="1200" b="0" i="0" u="none" strike="noStrike" kern="1200" baseline="0" dirty="0">
                <a:solidFill>
                  <a:schemeClr val="tx1"/>
                </a:solidFill>
                <a:latin typeface="+mn-lt"/>
                <a:ea typeface="+mn-ea"/>
                <a:cs typeface="+mn-cs"/>
              </a:rPr>
              <a:t>- platnost certifikátu je 1 rok.</a:t>
            </a:r>
          </a:p>
          <a:p>
            <a:r>
              <a:rPr lang="cs-CZ" sz="1200" b="0" i="0" u="none" strike="noStrike" kern="1200" baseline="0" dirty="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a:t>
            </a:fld>
            <a:endParaRPr lang="cs-CZ"/>
          </a:p>
        </p:txBody>
      </p:sp>
    </p:spTree>
    <p:extLst>
      <p:ext uri="{BB962C8B-B14F-4D97-AF65-F5344CB8AC3E}">
        <p14:creationId xmlns:p14="http://schemas.microsoft.com/office/powerpoint/2010/main" val="3304211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seu.mssf.cz/" TargetMode="External"/><Relationship Id="rId7" Type="http://schemas.openxmlformats.org/officeDocument/2006/relationships/hyperlink" Target="https://www.esfcr.cz/2-3-opz-komunitne-vedeny-mistni-rozvoj"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www.strukturalni-fondy.cz/cs/Jak-na-projekt/Elektronicka-zadost/Edukacni-videa" TargetMode="External"/><Relationship Id="rId4" Type="http://schemas.openxmlformats.org/officeDocument/2006/relationships/hyperlink" Target="mailto:iskp@mpsv.cz"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mpsv.cz/ISPV.php"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1844824"/>
            <a:ext cx="6696744" cy="1224000"/>
          </a:xfrm>
        </p:spPr>
        <p:txBody>
          <a:bodyPr/>
          <a:lstStyle/>
          <a:p>
            <a:r>
              <a:rPr lang="cs-CZ" dirty="0"/>
              <a:t>Školení pro žadatele </a:t>
            </a:r>
            <a:r>
              <a:rPr lang="cs-CZ" dirty="0" err="1"/>
              <a:t>výzVY</a:t>
            </a:r>
            <a:r>
              <a:rPr lang="cs-CZ" dirty="0"/>
              <a:t> op z</a:t>
            </a:r>
          </a:p>
        </p:txBody>
      </p:sp>
      <p:sp>
        <p:nvSpPr>
          <p:cNvPr id="6" name="Zástupný symbol pro text 5"/>
          <p:cNvSpPr>
            <a:spLocks noGrp="1"/>
          </p:cNvSpPr>
          <p:nvPr>
            <p:ph type="body" sz="quarter" idx="13"/>
          </p:nvPr>
        </p:nvSpPr>
        <p:spPr>
          <a:xfrm>
            <a:off x="1763688" y="4041128"/>
            <a:ext cx="7272000" cy="540000"/>
          </a:xfrm>
        </p:spPr>
        <p:txBody>
          <a:bodyPr/>
          <a:lstStyle/>
          <a:p>
            <a:r>
              <a:rPr lang="cs-CZ" dirty="0"/>
              <a:t>MAS POLIČSKO z.s.</a:t>
            </a:r>
          </a:p>
        </p:txBody>
      </p:sp>
      <p:sp>
        <p:nvSpPr>
          <p:cNvPr id="7" name="Zástupný symbol pro text 6"/>
          <p:cNvSpPr>
            <a:spLocks noGrp="1"/>
          </p:cNvSpPr>
          <p:nvPr>
            <p:ph type="body" sz="quarter" idx="14"/>
          </p:nvPr>
        </p:nvSpPr>
        <p:spPr>
          <a:xfrm>
            <a:off x="1763688" y="5301208"/>
            <a:ext cx="7272000" cy="540000"/>
          </a:xfrm>
        </p:spPr>
        <p:txBody>
          <a:bodyPr/>
          <a:lstStyle/>
          <a:p>
            <a:r>
              <a:rPr lang="cs-CZ" dirty="0"/>
              <a:t>31.10. 2019</a:t>
            </a:r>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827584" y="2420888"/>
            <a:ext cx="540000" cy="540000"/>
          </a:xfrm>
        </p:spPr>
      </p:pic>
      <p:pic>
        <p:nvPicPr>
          <p:cNvPr id="16" name="Zástupný symbol pro obrázek 15"/>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tretch>
            <a:fillRect/>
          </a:stretch>
        </p:blipFill>
        <p:spPr>
          <a:xfrm>
            <a:off x="827584" y="5229200"/>
            <a:ext cx="540000" cy="540000"/>
          </a:xfrm>
        </p:spPr>
      </p:pic>
      <p:pic>
        <p:nvPicPr>
          <p:cNvPr id="9" name="Zástupný symbol pro obrázek 14"/>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a:stretch>
            <a:fillRect/>
          </a:stretch>
        </p:blipFill>
        <p:spPr>
          <a:xfrm>
            <a:off x="827584" y="4005064"/>
            <a:ext cx="540000" cy="540000"/>
          </a:xfrm>
        </p:spPr>
      </p:pic>
      <p:pic>
        <p:nvPicPr>
          <p:cNvPr id="8" name="obrázek 1" descr="\\nt1\O\Loga 2014_2020\IROP\Logolinky\RGB\JPG\IROP_CZ_RO_B_C RGB_malý.jpg">
            <a:extLst>
              <a:ext uri="{FF2B5EF4-FFF2-40B4-BE49-F238E27FC236}">
                <a16:creationId xmlns:a16="http://schemas.microsoft.com/office/drawing/2014/main" id="{00000000-0008-0000-0100-00000200000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3104" y="186882"/>
            <a:ext cx="4672584" cy="790956"/>
          </a:xfrm>
          <a:prstGeom prst="rect">
            <a:avLst/>
          </a:prstGeom>
          <a:noFill/>
          <a:ln>
            <a:noFill/>
          </a:ln>
        </p:spPr>
      </p:pic>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481964" y="1916832"/>
            <a:ext cx="7897525" cy="432048"/>
          </a:xfrm>
          <a:solidFill>
            <a:schemeClr val="accent2">
              <a:lumMod val="20000"/>
              <a:lumOff val="80000"/>
            </a:schemeClr>
          </a:solidFill>
        </p:spPr>
        <p:txBody>
          <a:bodyPr/>
          <a:lstStyle/>
          <a:p>
            <a:pPr marL="0" indent="0">
              <a:buNone/>
            </a:pPr>
            <a:r>
              <a:rPr lang="cs-CZ" b="1" dirty="0"/>
              <a:t>    Zřízení 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10</a:t>
            </a:fld>
            <a:endParaRPr lang="cs-CZ" dirty="0"/>
          </a:p>
        </p:txBody>
      </p:sp>
      <p:sp>
        <p:nvSpPr>
          <p:cNvPr id="5" name="Obdélník 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6" name="Obdélník 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8" name="Obdélník 7"/>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8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539552" y="1196752"/>
            <a:ext cx="8352928" cy="5184576"/>
          </a:xfrm>
          <a:ln>
            <a:noFill/>
          </a:ln>
        </p:spPr>
        <p:txBody>
          <a:bodyPr/>
          <a:lstStyle/>
          <a:p>
            <a:pPr marL="0" indent="0">
              <a:buNone/>
            </a:pPr>
            <a:r>
              <a:rPr lang="cs-CZ" sz="1600" b="1" u="sng" dirty="0"/>
              <a:t>PORTÁL IS KP14+</a:t>
            </a:r>
          </a:p>
          <a:p>
            <a:pPr>
              <a:lnSpc>
                <a:spcPct val="100000"/>
              </a:lnSpc>
              <a:spcBef>
                <a:spcPts val="0"/>
              </a:spcBef>
              <a:spcAft>
                <a:spcPts val="0"/>
              </a:spcAft>
            </a:pPr>
            <a:r>
              <a:rPr lang="cs-CZ" sz="1400" b="1" dirty="0"/>
              <a:t>Produkční </a:t>
            </a:r>
            <a:r>
              <a:rPr lang="cs-CZ" sz="1400" dirty="0"/>
              <a:t>(ostré) </a:t>
            </a:r>
            <a:r>
              <a:rPr lang="cs-CZ" sz="1400" b="1" dirty="0"/>
              <a:t>prostředí </a:t>
            </a:r>
            <a:r>
              <a:rPr lang="cs-CZ" sz="1400" dirty="0"/>
              <a:t>(slouží pro realizaci OP, zadávají se pouze ostrá data)</a:t>
            </a:r>
          </a:p>
          <a:p>
            <a:pPr lvl="1">
              <a:spcBef>
                <a:spcPts val="0"/>
              </a:spcBef>
              <a:spcAft>
                <a:spcPts val="0"/>
              </a:spcAft>
            </a:pPr>
            <a:r>
              <a:rPr lang="cs-CZ" sz="1400" b="1" u="sng" dirty="0">
                <a:solidFill>
                  <a:schemeClr val="tx1">
                    <a:lumMod val="60000"/>
                    <a:lumOff val="40000"/>
                  </a:schemeClr>
                </a:solidFill>
                <a:hlinkClick r:id="rId3"/>
              </a:rPr>
              <a:t>https://mseu.mssf.cz</a:t>
            </a:r>
            <a:r>
              <a:rPr lang="cs-CZ" sz="1400" b="1" u="sng" dirty="0">
                <a:solidFill>
                  <a:schemeClr val="tx1">
                    <a:lumMod val="60000"/>
                    <a:lumOff val="40000"/>
                  </a:schemeClr>
                </a:solidFill>
              </a:rPr>
              <a:t>  </a:t>
            </a:r>
            <a:endParaRPr lang="cs-CZ" sz="1400" b="1" u="sng" dirty="0"/>
          </a:p>
          <a:p>
            <a:pPr>
              <a:spcBef>
                <a:spcPts val="0"/>
              </a:spcBef>
              <a:spcAft>
                <a:spcPts val="0"/>
              </a:spcAft>
            </a:pPr>
            <a:r>
              <a:rPr lang="cs-CZ" sz="1400" b="1" dirty="0"/>
              <a:t>Technická podpora IS KP14+ </a:t>
            </a:r>
            <a:r>
              <a:rPr lang="cs-CZ" sz="1400" dirty="0"/>
              <a:t>v rámci OPZ </a:t>
            </a:r>
          </a:p>
          <a:p>
            <a:pPr lvl="1">
              <a:spcBef>
                <a:spcPts val="0"/>
              </a:spcBef>
              <a:spcAft>
                <a:spcPts val="600"/>
              </a:spcAft>
            </a:pPr>
            <a:r>
              <a:rPr lang="cs-CZ" sz="1400" b="1" u="sng" dirty="0">
                <a:hlinkClick r:id="rId4"/>
              </a:rPr>
              <a:t>iskp@mpsv.cz</a:t>
            </a:r>
            <a:endParaRPr lang="cs-CZ" sz="1400" b="1" u="sng" dirty="0"/>
          </a:p>
          <a:p>
            <a:pPr lvl="1">
              <a:lnSpc>
                <a:spcPct val="100000"/>
              </a:lnSpc>
              <a:spcBef>
                <a:spcPts val="0"/>
              </a:spcBef>
              <a:spcAft>
                <a:spcPts val="600"/>
              </a:spcAft>
            </a:pPr>
            <a:r>
              <a:rPr lang="cs-CZ" sz="1400" b="1" u="sng" dirty="0"/>
              <a:t>Provozní doba:</a:t>
            </a:r>
            <a:r>
              <a:rPr lang="cs-CZ" sz="1400" b="1" dirty="0"/>
              <a:t> </a:t>
            </a:r>
            <a:r>
              <a:rPr lang="cs-CZ" sz="1200" dirty="0"/>
              <a:t>v pracovních dnech od 8:00 do 16:00 hod.</a:t>
            </a:r>
            <a:r>
              <a:rPr lang="cs-CZ" sz="1200" b="1" dirty="0"/>
              <a:t> </a:t>
            </a:r>
            <a:r>
              <a:rPr lang="cs-CZ" sz="1200" dirty="0"/>
              <a:t>Reakci na váš požadavek garantujeme do 4 hodin v rámci provozní doby technické podpory od obdržení požadavku. Dotazy zaslané mimo provozní dobu budou řešeny nejpozději následující pracovní den.</a:t>
            </a:r>
            <a:endParaRPr lang="cs-CZ" sz="1200" b="1" u="sng" dirty="0"/>
          </a:p>
          <a:p>
            <a:pPr marL="0" indent="0">
              <a:lnSpc>
                <a:spcPct val="100000"/>
              </a:lnSpc>
              <a:spcBef>
                <a:spcPts val="0"/>
              </a:spcBef>
              <a:buNone/>
            </a:pPr>
            <a:r>
              <a:rPr lang="cs-CZ" sz="1600" b="1" u="sng" cap="all" dirty="0"/>
              <a:t>Edukační video</a:t>
            </a:r>
          </a:p>
          <a:p>
            <a:pPr lvl="1">
              <a:spcBef>
                <a:spcPts val="0"/>
              </a:spcBef>
              <a:spcAft>
                <a:spcPts val="600"/>
              </a:spcAft>
            </a:pPr>
            <a:r>
              <a:rPr lang="cs-CZ" sz="1400" b="1" u="sng" dirty="0">
                <a:solidFill>
                  <a:schemeClr val="tx1">
                    <a:lumMod val="60000"/>
                    <a:lumOff val="40000"/>
                  </a:schemeClr>
                </a:solidFill>
                <a:hlinkClick r:id="rId5"/>
              </a:rPr>
              <a:t>http://www.strukturalni-fondy.cz/cs/Jak-na-projekt/Elektronicka-zadost/Edukacni-videa</a:t>
            </a:r>
            <a:r>
              <a:rPr lang="cs-CZ" sz="1400" b="1" u="sng" dirty="0">
                <a:solidFill>
                  <a:schemeClr val="tx1">
                    <a:lumMod val="60000"/>
                    <a:lumOff val="40000"/>
                  </a:schemeClr>
                </a:solidFill>
              </a:rPr>
              <a:t> </a:t>
            </a:r>
            <a:endParaRPr lang="cs-CZ" sz="1600" b="1" u="sng" dirty="0"/>
          </a:p>
          <a:p>
            <a:pPr marL="0" lvl="1" indent="0">
              <a:lnSpc>
                <a:spcPct val="100000"/>
              </a:lnSpc>
              <a:spcBef>
                <a:spcPts val="0"/>
              </a:spcBef>
              <a:spcAft>
                <a:spcPts val="600"/>
              </a:spcAft>
              <a:buSzPct val="100000"/>
              <a:buNone/>
            </a:pPr>
            <a:r>
              <a:rPr lang="cs-CZ" sz="1600" b="1" u="sng" dirty="0"/>
              <a:t>PŘÍRUČKY OPZ</a:t>
            </a:r>
            <a:endParaRPr lang="cs-CZ" sz="1400" b="1" u="sng" dirty="0"/>
          </a:p>
          <a:p>
            <a:pPr lvl="1">
              <a:spcBef>
                <a:spcPts val="0"/>
              </a:spcBef>
              <a:spcAft>
                <a:spcPts val="600"/>
              </a:spcAft>
            </a:pPr>
            <a:r>
              <a:rPr lang="cs-CZ" sz="1400" b="1" u="sng" dirty="0">
                <a:solidFill>
                  <a:schemeClr val="tx1">
                    <a:lumMod val="60000"/>
                    <a:lumOff val="40000"/>
                  </a:schemeClr>
                </a:solidFill>
                <a:hlinkClick r:id="rId6"/>
              </a:rPr>
              <a:t>http://www.esfcr.cz/dokumenty-opz</a:t>
            </a:r>
            <a:r>
              <a:rPr lang="cs-CZ" sz="1400" b="1" dirty="0"/>
              <a:t> </a:t>
            </a:r>
          </a:p>
          <a:p>
            <a:pPr lvl="1">
              <a:spcBef>
                <a:spcPts val="0"/>
              </a:spcBef>
              <a:spcAft>
                <a:spcPts val="600"/>
              </a:spcAft>
            </a:pPr>
            <a:r>
              <a:rPr lang="cs-CZ" sz="1400" b="1" dirty="0"/>
              <a:t>Pokyny k vyplnění žádosti o podporu v IS KP14+ </a:t>
            </a:r>
            <a:r>
              <a:rPr lang="cs-CZ" sz="1400" dirty="0"/>
              <a:t>(v aktuálním vydání)</a:t>
            </a:r>
          </a:p>
          <a:p>
            <a:pPr marL="0" lvl="1" indent="0">
              <a:lnSpc>
                <a:spcPct val="100000"/>
              </a:lnSpc>
              <a:spcBef>
                <a:spcPts val="0"/>
              </a:spcBef>
              <a:spcAft>
                <a:spcPts val="600"/>
              </a:spcAft>
              <a:buSzPct val="100000"/>
              <a:buNone/>
            </a:pPr>
            <a:r>
              <a:rPr lang="cs-CZ" sz="1600" b="1" u="sng" dirty="0"/>
              <a:t>TEXTACE VÝZVY ŘO OPZ PRO MAS Č. 047</a:t>
            </a:r>
          </a:p>
          <a:p>
            <a:pPr lvl="1">
              <a:spcBef>
                <a:spcPts val="0"/>
              </a:spcBef>
              <a:spcAft>
                <a:spcPts val="600"/>
              </a:spcAft>
            </a:pPr>
            <a:r>
              <a:rPr lang="cs-CZ" sz="1400" b="1" u="sng" dirty="0">
                <a:hlinkClick r:id="rId7"/>
              </a:rPr>
              <a:t>https://www.esfcr.cz/2-3-opz-komunitne-vedeny-mistni-rozvoj</a:t>
            </a:r>
            <a:endParaRPr lang="cs-CZ" sz="1400" b="1" u="sng" dirty="0"/>
          </a:p>
          <a:p>
            <a:pPr marL="0" lvl="1" indent="0">
              <a:lnSpc>
                <a:spcPct val="100000"/>
              </a:lnSpc>
              <a:spcBef>
                <a:spcPts val="0"/>
              </a:spcBef>
              <a:spcAft>
                <a:spcPts val="600"/>
              </a:spcAft>
              <a:buSzPct val="100000"/>
              <a:buNone/>
            </a:pPr>
            <a:r>
              <a:rPr lang="cs-CZ" sz="1600" b="1" u="sng" dirty="0"/>
              <a:t>TEXTACE VÝZEV MAS</a:t>
            </a:r>
          </a:p>
          <a:p>
            <a:pPr lvl="1">
              <a:spcBef>
                <a:spcPts val="0"/>
              </a:spcBef>
              <a:spcAft>
                <a:spcPts val="600"/>
              </a:spcAft>
            </a:pPr>
            <a:r>
              <a:rPr lang="cs-CZ" sz="1400" b="1" u="sng" dirty="0"/>
              <a:t>https://www.esfcr.cz/vyzvy-mas-opz</a:t>
            </a:r>
          </a:p>
          <a:p>
            <a:pPr marL="414000" lvl="1" indent="0">
              <a:spcBef>
                <a:spcPts val="0"/>
              </a:spcBef>
              <a:spcAft>
                <a:spcPts val="600"/>
              </a:spcAft>
              <a:buNone/>
            </a:pPr>
            <a:endParaRPr lang="cs-CZ" sz="1400" dirty="0"/>
          </a:p>
          <a:p>
            <a:pPr marL="414000" lvl="1" indent="0">
              <a:lnSpc>
                <a:spcPct val="100000"/>
              </a:lnSpc>
              <a:spcBef>
                <a:spcPts val="0"/>
              </a:spcBef>
              <a:spcAft>
                <a:spcPts val="600"/>
              </a:spcAft>
              <a:buNone/>
            </a:pPr>
            <a:endParaRPr lang="cs-CZ" sz="1200" b="1" dirty="0"/>
          </a:p>
          <a:p>
            <a:pPr marL="0" indent="0">
              <a:buNone/>
            </a:pPr>
            <a:r>
              <a:rPr lang="cs-CZ" dirty="0"/>
              <a:t>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a:t>
            </a:fld>
            <a:endParaRPr lang="cs-CZ" dirty="0"/>
          </a:p>
        </p:txBody>
      </p:sp>
    </p:spTree>
    <p:extLst>
      <p:ext uri="{BB962C8B-B14F-4D97-AF65-F5344CB8AC3E}">
        <p14:creationId xmlns:p14="http://schemas.microsoft.com/office/powerpoint/2010/main" val="589345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Titulní obrazovka </a:t>
            </a:r>
            <a:r>
              <a:rPr lang="cs-CZ" dirty="0" err="1"/>
              <a:t>Is</a:t>
            </a:r>
            <a:r>
              <a:rPr lang="cs-CZ" dirty="0"/>
              <a:t> kp14+</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12</a:t>
            </a:fld>
            <a:endParaRPr lang="cs-CZ" dirty="0"/>
          </a:p>
        </p:txBody>
      </p:sp>
      <p:sp>
        <p:nvSpPr>
          <p:cNvPr id="3" name="Zástupný symbol pro obsah 2"/>
          <p:cNvSpPr>
            <a:spLocks noGrp="1"/>
          </p:cNvSpPr>
          <p:nvPr>
            <p:ph idx="1"/>
          </p:nvPr>
        </p:nvSpPr>
        <p:spPr/>
        <p:txBody>
          <a:bodyPr/>
          <a:lstStyle/>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52" y="1269733"/>
            <a:ext cx="8553863" cy="511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6710024" y="2732803"/>
            <a:ext cx="200141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200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menu</a:t>
            </a:r>
          </a:p>
        </p:txBody>
      </p:sp>
      <p:sp>
        <p:nvSpPr>
          <p:cNvPr id="3" name="Zástupný symbol pro obsah 2"/>
          <p:cNvSpPr>
            <a:spLocks noGrp="1"/>
          </p:cNvSpPr>
          <p:nvPr>
            <p:ph idx="1"/>
          </p:nvPr>
        </p:nvSpPr>
        <p:spPr>
          <a:xfrm>
            <a:off x="437966" y="2184140"/>
            <a:ext cx="8064000" cy="1316868"/>
          </a:xfrm>
        </p:spPr>
        <p:txBody>
          <a:bodyPr/>
          <a:lstStyle/>
          <a:p>
            <a:pPr marL="432000" lvl="1" indent="-432000">
              <a:lnSpc>
                <a:spcPts val="2100"/>
              </a:lnSpc>
              <a:spcBef>
                <a:spcPts val="0"/>
              </a:spcBef>
              <a:spcAft>
                <a:spcPts val="0"/>
              </a:spcAft>
              <a:buSzPct val="100000"/>
              <a:buFont typeface="Wingdings" panose="05000000000000000000" pitchFamily="2" charset="2"/>
              <a:buChar char=""/>
            </a:pPr>
            <a:endParaRPr lang="cs-CZ" sz="1800" b="1" dirty="0"/>
          </a:p>
          <a:p>
            <a:pPr marL="432000" lvl="1" indent="-432000">
              <a:lnSpc>
                <a:spcPts val="2100"/>
              </a:lnSpc>
              <a:spcBef>
                <a:spcPts val="0"/>
              </a:spcBef>
              <a:spcAft>
                <a:spcPts val="0"/>
              </a:spcAft>
              <a:buSzPct val="100000"/>
              <a:buFont typeface="Wingdings" panose="05000000000000000000" pitchFamily="2" charset="2"/>
              <a:buChar char=""/>
            </a:pPr>
            <a:r>
              <a:rPr lang="cs-CZ" sz="1800" b="1" dirty="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a:t>Evaluátor</a:t>
            </a:r>
          </a:p>
          <a:p>
            <a:pPr marL="0" lvl="1" indent="0">
              <a:lnSpc>
                <a:spcPts val="1400"/>
              </a:lnSpc>
              <a:spcBef>
                <a:spcPts val="0"/>
              </a:spcBef>
              <a:spcAft>
                <a:spcPts val="0"/>
              </a:spcAft>
              <a:buSzPct val="100000"/>
              <a:buNone/>
            </a:pPr>
            <a:endParaRPr lang="cs-CZ" sz="19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13</a:t>
            </a:fld>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23" y="2557775"/>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83196" y="2617661"/>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44" y="3501008"/>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1763688" y="2348880"/>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2114368" y="3055031"/>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38" y="1243359"/>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42120" y="1819423"/>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2292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274484" y="1722600"/>
            <a:ext cx="8869516" cy="1174679"/>
          </a:xfrm>
        </p:spPr>
        <p:txBody>
          <a:bodyPr/>
          <a:lstStyle/>
          <a:p>
            <a:pPr>
              <a:lnSpc>
                <a:spcPts val="2200"/>
              </a:lnSpc>
              <a:spcBef>
                <a:spcPts val="0"/>
              </a:spcBef>
              <a:spcAft>
                <a:spcPts val="0"/>
              </a:spcAft>
            </a:pPr>
            <a:r>
              <a:rPr lang="cs-CZ" sz="1400" dirty="0"/>
              <a:t>Nová žádost</a:t>
            </a:r>
          </a:p>
          <a:p>
            <a:pPr>
              <a:lnSpc>
                <a:spcPts val="2200"/>
              </a:lnSpc>
              <a:spcBef>
                <a:spcPts val="0"/>
              </a:spcBef>
              <a:spcAft>
                <a:spcPts val="0"/>
              </a:spcAft>
            </a:pPr>
            <a:r>
              <a:rPr lang="cs-CZ" sz="1400" dirty="0"/>
              <a:t>Seznam programů a výzev (uživatel vybere správný OP)</a:t>
            </a:r>
          </a:p>
          <a:p>
            <a:pPr>
              <a:lnSpc>
                <a:spcPts val="2200"/>
              </a:lnSpc>
              <a:spcBef>
                <a:spcPts val="0"/>
              </a:spcBef>
              <a:spcAft>
                <a:spcPts val="0"/>
              </a:spcAft>
            </a:pPr>
            <a:r>
              <a:rPr lang="cs-CZ" sz="1400" dirty="0"/>
              <a:t>Otevřené výzvy (uživatel vybere </a:t>
            </a:r>
            <a:r>
              <a:rPr lang="cs-CZ" sz="1400" b="1" dirty="0"/>
              <a:t>Výzvu pro MAS č. 03_16_047 </a:t>
            </a:r>
            <a:r>
              <a:rPr lang="cs-CZ" sz="1400" dirty="0"/>
              <a:t>a klikne na modrý odkaz </a:t>
            </a:r>
            <a:r>
              <a:rPr lang="cs-CZ" sz="1400" u="sng" dirty="0"/>
              <a:t>individuální projekt)</a:t>
            </a: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14</a:t>
            </a:fld>
            <a:endParaRPr lang="cs-CZ"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85" y="1196416"/>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59195" y="1361121"/>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70348"/>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52937"/>
            <a:ext cx="89289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756" y="5157193"/>
            <a:ext cx="5319269" cy="15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81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7380312" y="1412776"/>
            <a:ext cx="1763688" cy="1800200"/>
          </a:xfrm>
        </p:spPr>
        <p:txBody>
          <a:bodyPr/>
          <a:lstStyle/>
          <a:p>
            <a:pPr>
              <a:lnSpc>
                <a:spcPts val="2200"/>
              </a:lnSpc>
              <a:spcBef>
                <a:spcPts val="0"/>
              </a:spcBef>
              <a:spcAft>
                <a:spcPts val="0"/>
              </a:spcAft>
            </a:pPr>
            <a:r>
              <a:rPr lang="cs-CZ" sz="1800" dirty="0"/>
              <a:t>Výběr podvýzvy</a:t>
            </a:r>
          </a:p>
          <a:p>
            <a:pPr>
              <a:lnSpc>
                <a:spcPts val="2200"/>
              </a:lnSpc>
              <a:spcBef>
                <a:spcPts val="0"/>
              </a:spcBef>
              <a:spcAft>
                <a:spcPts val="0"/>
              </a:spcAft>
            </a:pPr>
            <a:endParaRPr lang="cs-CZ" sz="1800" dirty="0"/>
          </a:p>
          <a:p>
            <a:pPr marL="0" indent="0">
              <a:lnSpc>
                <a:spcPts val="2200"/>
              </a:lnSpc>
              <a:spcBef>
                <a:spcPts val="0"/>
              </a:spcBef>
              <a:spcAft>
                <a:spcPts val="0"/>
              </a:spcAft>
              <a:buNone/>
            </a:pPr>
            <a:endParaRPr lang="cs-CZ" sz="1800" dirty="0"/>
          </a:p>
          <a:p>
            <a:pPr>
              <a:lnSpc>
                <a:spcPts val="2200"/>
              </a:lnSpc>
              <a:spcBef>
                <a:spcPts val="0"/>
              </a:spcBef>
              <a:spcAft>
                <a:spcPts val="0"/>
              </a:spcAft>
            </a:pPr>
            <a:r>
              <a:rPr lang="cs-CZ" sz="1800" dirty="0"/>
              <a:t>Výběr výzvy MAS</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15</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6847903"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342083"/>
            <a:ext cx="6877133" cy="32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4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Pravidla pro vyplňování žádosti</a:t>
            </a:r>
          </a:p>
        </p:txBody>
      </p:sp>
      <p:sp>
        <p:nvSpPr>
          <p:cNvPr id="3" name="Zástupný symbol pro obsah 2"/>
          <p:cNvSpPr>
            <a:spLocks noGrp="1"/>
          </p:cNvSpPr>
          <p:nvPr>
            <p:ph idx="1"/>
          </p:nvPr>
        </p:nvSpPr>
        <p:spPr>
          <a:xfrm>
            <a:off x="323528" y="1268760"/>
            <a:ext cx="6984776" cy="1512168"/>
          </a:xfrm>
        </p:spPr>
        <p:txBody>
          <a:bodyPr/>
          <a:lstStyle/>
          <a:p>
            <a:pPr algn="just">
              <a:lnSpc>
                <a:spcPct val="100000"/>
              </a:lnSpc>
            </a:pPr>
            <a:r>
              <a:rPr lang="cs-CZ" sz="1400" dirty="0"/>
              <a:t>Uživatel </a:t>
            </a:r>
            <a:r>
              <a:rPr lang="cs-CZ" sz="1400" b="1" u="sng" dirty="0"/>
              <a:t>vyplňuje záložky postupně</a:t>
            </a:r>
            <a:r>
              <a:rPr lang="cs-CZ" sz="1400" dirty="0"/>
              <a:t> (!!!) podle navigačního menu v levé části obrazovky.</a:t>
            </a:r>
          </a:p>
          <a:p>
            <a:pPr algn="just">
              <a:lnSpc>
                <a:spcPct val="100000"/>
              </a:lnSpc>
            </a:pPr>
            <a:r>
              <a:rPr lang="cs-CZ" sz="1400" dirty="0"/>
              <a:t>Jednou vepsaná data se propisují do dalších záložek, či umožní zaktivnění některých neaktivních záložek.</a:t>
            </a:r>
          </a:p>
          <a:p>
            <a:pPr algn="just">
              <a:lnSpc>
                <a:spcPct val="100000"/>
              </a:lnSpc>
            </a:pPr>
            <a:r>
              <a:rPr lang="cs-CZ" sz="1400" b="1" dirty="0"/>
              <a:t>UKLÁDAT!!! </a:t>
            </a:r>
            <a:r>
              <a:rPr lang="cs-CZ" sz="1400" dirty="0"/>
              <a:t>každou vyplněnou záložku, či delší textové pole před jeho opuštěním uložte.</a:t>
            </a:r>
          </a:p>
        </p:txBody>
      </p:sp>
      <p:sp>
        <p:nvSpPr>
          <p:cNvPr id="4" name="Zástupný symbol pro obsah 3"/>
          <p:cNvSpPr>
            <a:spLocks noGrp="1"/>
          </p:cNvSpPr>
          <p:nvPr>
            <p:ph idx="10"/>
          </p:nvPr>
        </p:nvSpPr>
        <p:spPr>
          <a:xfrm>
            <a:off x="323528" y="3068960"/>
            <a:ext cx="4104456" cy="576064"/>
          </a:xfrm>
        </p:spPr>
        <p:txBody>
          <a:bodyPr/>
          <a:lstStyle/>
          <a:p>
            <a:pPr>
              <a:lnSpc>
                <a:spcPct val="100000"/>
              </a:lnSpc>
              <a:spcBef>
                <a:spcPts val="0"/>
              </a:spcBef>
            </a:pPr>
            <a:r>
              <a:rPr lang="cs-CZ" sz="1400" b="1" u="sng" cap="all" dirty="0"/>
              <a:t>Pravidlo:</a:t>
            </a:r>
          </a:p>
          <a:p>
            <a:pPr lvl="1">
              <a:lnSpc>
                <a:spcPct val="100000"/>
              </a:lnSpc>
              <a:spcBef>
                <a:spcPts val="0"/>
              </a:spcBef>
              <a:spcAft>
                <a:spcPts val="0"/>
              </a:spcAft>
            </a:pPr>
            <a:r>
              <a:rPr lang="cs-CZ" sz="1400" b="1" dirty="0"/>
              <a:t>Žlutě</a:t>
            </a:r>
            <a:r>
              <a:rPr lang="cs-CZ" sz="1400" dirty="0"/>
              <a:t> podbarvená pole = </a:t>
            </a:r>
            <a:r>
              <a:rPr lang="cs-CZ" sz="1400" b="1" dirty="0"/>
              <a:t>povinná</a:t>
            </a:r>
          </a:p>
          <a:p>
            <a:pPr lvl="1">
              <a:lnSpc>
                <a:spcPct val="100000"/>
              </a:lnSpc>
              <a:spcBef>
                <a:spcPts val="0"/>
              </a:spcBef>
              <a:spcAft>
                <a:spcPts val="0"/>
              </a:spcAft>
            </a:pPr>
            <a:r>
              <a:rPr lang="cs-CZ" sz="1400" b="1" dirty="0"/>
              <a:t>Šedivě</a:t>
            </a:r>
            <a:r>
              <a:rPr lang="cs-CZ" sz="1400" dirty="0"/>
              <a:t> podbarvená pole = </a:t>
            </a:r>
            <a:r>
              <a:rPr lang="cs-CZ" sz="1400" b="1" dirty="0"/>
              <a:t>volitelná</a:t>
            </a:r>
          </a:p>
          <a:p>
            <a:pPr lvl="1">
              <a:lnSpc>
                <a:spcPct val="100000"/>
              </a:lnSpc>
              <a:spcBef>
                <a:spcPts val="0"/>
              </a:spcBef>
              <a:spcAft>
                <a:spcPts val="0"/>
              </a:spcAft>
            </a:pPr>
            <a:r>
              <a:rPr lang="cs-CZ" sz="1400" b="1" dirty="0"/>
              <a:t>Bíle</a:t>
            </a:r>
            <a:r>
              <a:rPr lang="cs-CZ" sz="1400" dirty="0"/>
              <a:t> podbarvená pole = </a:t>
            </a:r>
            <a:r>
              <a:rPr lang="cs-CZ" sz="1400" b="1" dirty="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16</a:t>
            </a:fld>
            <a:endParaRPr lang="cs-CZ" dirty="0"/>
          </a:p>
        </p:txBody>
      </p:sp>
      <p:sp>
        <p:nvSpPr>
          <p:cNvPr id="6" name="Zástupný symbol pro obsah 6"/>
          <p:cNvSpPr txBox="1">
            <a:spLocks/>
          </p:cNvSpPr>
          <p:nvPr/>
        </p:nvSpPr>
        <p:spPr>
          <a:xfrm>
            <a:off x="323528"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t>Pomocí šipek možno seznam </a:t>
            </a:r>
            <a:br>
              <a:rPr lang="cs-CZ" sz="1400" b="0" dirty="0"/>
            </a:br>
            <a:r>
              <a:rPr lang="cs-CZ" sz="1400" b="0" dirty="0"/>
              <a:t>rozbalovat či 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t>Zpřístupní se podle dat vyplňovaných během žádosti</a:t>
            </a:r>
          </a:p>
          <a:p>
            <a:pPr marL="666000" lvl="1" indent="-252000">
              <a:spcAft>
                <a:spcPts val="300"/>
              </a:spcAft>
              <a:buClr>
                <a:schemeClr val="accent2"/>
              </a:buClr>
              <a:buSzPct val="80000"/>
              <a:buFont typeface="Wingdings" panose="05000000000000000000" pitchFamily="2" charset="2"/>
              <a:buChar char=""/>
            </a:pPr>
            <a:r>
              <a:rPr lang="cs-CZ" sz="1400" dirty="0"/>
              <a:t>Nebo nejsou podle zadaných dat povinná </a:t>
            </a:r>
          </a:p>
        </p:txBody>
      </p:sp>
      <p:pic>
        <p:nvPicPr>
          <p:cNvPr id="2051" name="Picture 3" descr="C:\Users\michaela.sedlackova\Desktop\datová oblast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5" y="1248366"/>
            <a:ext cx="1121619" cy="540060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4499992" y="4305137"/>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t>Možnosti vyplnění jednotlivých polí na záložkách</a:t>
            </a:r>
          </a:p>
          <a:p>
            <a:pPr lvl="1">
              <a:lnSpc>
                <a:spcPct val="100000"/>
              </a:lnSpc>
              <a:spcBef>
                <a:spcPts val="600"/>
              </a:spcBef>
            </a:pPr>
            <a:r>
              <a:rPr lang="cs-CZ" sz="1400" dirty="0"/>
              <a:t>Text, číslo, datum</a:t>
            </a:r>
          </a:p>
          <a:p>
            <a:pPr lvl="1">
              <a:lnSpc>
                <a:spcPct val="100000"/>
              </a:lnSpc>
              <a:spcBef>
                <a:spcPts val="0"/>
              </a:spcBef>
            </a:pPr>
            <a:r>
              <a:rPr lang="cs-CZ" sz="1400" dirty="0"/>
              <a:t>Výběr s rozbalovacího seznamu, kalendáře</a:t>
            </a:r>
          </a:p>
          <a:p>
            <a:pPr lvl="1">
              <a:lnSpc>
                <a:spcPct val="100000"/>
              </a:lnSpc>
              <a:spcBef>
                <a:spcPts val="0"/>
              </a:spcBef>
            </a:pPr>
            <a:r>
              <a:rPr lang="cs-CZ" sz="1400" dirty="0" err="1"/>
              <a:t>Checkboxy</a:t>
            </a:r>
            <a:endParaRPr lang="cs-CZ" sz="1400" dirty="0"/>
          </a:p>
          <a:p>
            <a:pPr lvl="1">
              <a:lnSpc>
                <a:spcPct val="100000"/>
              </a:lnSpc>
              <a:spcBef>
                <a:spcPts val="0"/>
              </a:spcBef>
            </a:pPr>
            <a:r>
              <a:rPr lang="cs-CZ" sz="1400" dirty="0"/>
              <a:t>Výběr ze seznamu </a:t>
            </a:r>
            <a:br>
              <a:rPr lang="cs-CZ" sz="1400" dirty="0"/>
            </a:br>
            <a:r>
              <a:rPr lang="cs-CZ" sz="1400" dirty="0"/>
              <a:t>a přesunutí </a:t>
            </a:r>
          </a:p>
          <a:p>
            <a:pPr lvl="1">
              <a:lnSpc>
                <a:spcPct val="100000"/>
              </a:lnSpc>
              <a:spcBef>
                <a:spcPts val="0"/>
              </a:spcBef>
            </a:pPr>
            <a:r>
              <a:rPr lang="cs-CZ" sz="1400" dirty="0"/>
              <a:t>Nový záznam</a:t>
            </a:r>
          </a:p>
        </p:txBody>
      </p:sp>
    </p:spTree>
    <p:extLst>
      <p:ext uri="{BB962C8B-B14F-4D97-AF65-F5344CB8AC3E}">
        <p14:creationId xmlns:p14="http://schemas.microsoft.com/office/powerpoint/2010/main" val="138435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vyplňovaných záložek – IDENTIFIKACE OPERACE</a:t>
            </a:r>
          </a:p>
        </p:txBody>
      </p:sp>
      <p:sp>
        <p:nvSpPr>
          <p:cNvPr id="6" name="Zástupný symbol pro obsah 5"/>
          <p:cNvSpPr>
            <a:spLocks noGrp="1"/>
          </p:cNvSpPr>
          <p:nvPr>
            <p:ph idx="10"/>
          </p:nvPr>
        </p:nvSpPr>
        <p:spPr>
          <a:xfrm>
            <a:off x="495498" y="5589240"/>
            <a:ext cx="4226445" cy="1080120"/>
          </a:xfrm>
        </p:spPr>
        <p:txBody>
          <a:bodyPr/>
          <a:lstStyle/>
          <a:p>
            <a:pPr>
              <a:lnSpc>
                <a:spcPct val="100000"/>
              </a:lnSpc>
              <a:spcBef>
                <a:spcPts val="0"/>
              </a:spcBef>
              <a:spcAft>
                <a:spcPts val="300"/>
              </a:spcAft>
            </a:pPr>
            <a:r>
              <a:rPr lang="cs-CZ" sz="1600" dirty="0"/>
              <a:t>Žadatel vyplňuje žlutá povinná pole.</a:t>
            </a:r>
          </a:p>
          <a:p>
            <a:pPr>
              <a:lnSpc>
                <a:spcPct val="100000"/>
              </a:lnSpc>
              <a:spcBef>
                <a:spcPts val="0"/>
              </a:spcBef>
              <a:spcAft>
                <a:spcPts val="300"/>
              </a:spcAft>
            </a:pPr>
            <a:r>
              <a:rPr lang="cs-CZ" sz="1600" dirty="0"/>
              <a:t>Výběr z rozbalovacího seznamu.</a:t>
            </a:r>
          </a:p>
          <a:p>
            <a:pPr>
              <a:lnSpc>
                <a:spcPct val="100000"/>
              </a:lnSpc>
              <a:spcBef>
                <a:spcPts val="0"/>
              </a:spcBef>
              <a:spcAft>
                <a:spcPts val="300"/>
              </a:spcAft>
            </a:pPr>
            <a:r>
              <a:rPr lang="cs-CZ" sz="1600" dirty="0"/>
              <a:t>Po vyplnění ULOŽIT.</a:t>
            </a:r>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17</a:t>
            </a:fld>
            <a:endParaRPr lang="cs-C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8" y="1184858"/>
            <a:ext cx="8108950" cy="4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Přímá spojnice se šipkou 14"/>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Zástupný symbol pro obsah 5"/>
          <p:cNvSpPr>
            <a:spLocks noGrp="1"/>
          </p:cNvSpPr>
          <p:nvPr>
            <p:ph idx="10"/>
          </p:nvPr>
        </p:nvSpPr>
        <p:spPr>
          <a:xfrm>
            <a:off x="6158515" y="4627262"/>
            <a:ext cx="2481329" cy="681605"/>
          </a:xfrm>
        </p:spPr>
        <p:txBody>
          <a:bodyPr/>
          <a:lstStyle/>
          <a:p>
            <a:pPr marL="0" indent="0">
              <a:lnSpc>
                <a:spcPct val="100000"/>
              </a:lnSpc>
              <a:spcBef>
                <a:spcPts val="0"/>
              </a:spcBef>
              <a:spcAft>
                <a:spcPts val="0"/>
              </a:spcAft>
              <a:buNone/>
            </a:pPr>
            <a:r>
              <a:rPr lang="cs-CZ" sz="1600" dirty="0"/>
              <a:t>Důležitý údaj k identifikaci žádosti - HASH!!!</a:t>
            </a:r>
          </a:p>
        </p:txBody>
      </p:sp>
      <p:sp>
        <p:nvSpPr>
          <p:cNvPr id="17" name="Obdélník 16"/>
          <p:cNvSpPr/>
          <p:nvPr/>
        </p:nvSpPr>
        <p:spPr>
          <a:xfrm>
            <a:off x="5436096" y="249289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495498" y="4267222"/>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ástupný symbol pro obsah 5"/>
          <p:cNvSpPr>
            <a:spLocks noGrp="1"/>
          </p:cNvSpPr>
          <p:nvPr>
            <p:ph idx="10"/>
          </p:nvPr>
        </p:nvSpPr>
        <p:spPr>
          <a:xfrm>
            <a:off x="4578620" y="5589240"/>
            <a:ext cx="4198491" cy="988491"/>
          </a:xfrm>
        </p:spPr>
        <p:txBody>
          <a:bodyPr/>
          <a:lstStyle/>
          <a:p>
            <a:pPr marL="0" indent="0">
              <a:lnSpc>
                <a:spcPct val="100000"/>
              </a:lnSpc>
              <a:spcBef>
                <a:spcPts val="0"/>
              </a:spcBef>
              <a:spcAft>
                <a:spcPts val="0"/>
              </a:spcAft>
              <a:buNone/>
            </a:pPr>
            <a:r>
              <a:rPr lang="cs-CZ" sz="1400" dirty="0"/>
              <a:t>POZOR na defaultní nastavení Typu podání – </a:t>
            </a:r>
            <a:r>
              <a:rPr lang="cs-CZ" sz="1400" b="1" dirty="0"/>
              <a:t>Automatické</a:t>
            </a:r>
            <a:r>
              <a:rPr lang="cs-CZ" sz="1400" dirty="0"/>
              <a:t>. Při změně na </a:t>
            </a:r>
            <a:r>
              <a:rPr lang="cs-CZ" sz="1400" b="1" dirty="0"/>
              <a:t>Ruční</a:t>
            </a:r>
            <a:r>
              <a:rPr lang="cs-CZ" sz="1400" dirty="0"/>
              <a:t>, musí žadatel podat žádost po finalizaci a podpisu ručně (tlačítkem)!</a:t>
            </a:r>
          </a:p>
        </p:txBody>
      </p:sp>
      <p:cxnSp>
        <p:nvCxnSpPr>
          <p:cNvPr id="21" name="Přímá spojnice se šipkou 20"/>
          <p:cNvCxnSpPr/>
          <p:nvPr/>
        </p:nvCxnSpPr>
        <p:spPr>
          <a:xfrm flipH="1" flipV="1">
            <a:off x="2915816" y="4415054"/>
            <a:ext cx="2088232" cy="11741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11543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projekt</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18</a:t>
            </a:fld>
            <a:endParaRPr lang="cs-C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7" y="1196753"/>
            <a:ext cx="685547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Přímá spojnice se šipkou 11"/>
          <p:cNvCxnSpPr/>
          <p:nvPr/>
        </p:nvCxnSpPr>
        <p:spPr>
          <a:xfrm flipH="1" flipV="1">
            <a:off x="1547314" y="1849096"/>
            <a:ext cx="3096694" cy="107584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Obdélník 13"/>
          <p:cNvSpPr/>
          <p:nvPr/>
        </p:nvSpPr>
        <p:spPr>
          <a:xfrm>
            <a:off x="234631" y="1505990"/>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5"/>
          <p:cNvSpPr>
            <a:spLocks noGrp="1"/>
          </p:cNvSpPr>
          <p:nvPr>
            <p:ph idx="10"/>
          </p:nvPr>
        </p:nvSpPr>
        <p:spPr>
          <a:xfrm>
            <a:off x="4716016" y="2852936"/>
            <a:ext cx="1944216" cy="1368152"/>
          </a:xfrm>
        </p:spPr>
        <p:txBody>
          <a:bodyPr/>
          <a:lstStyle/>
          <a:p>
            <a:pPr marL="0" indent="0">
              <a:lnSpc>
                <a:spcPct val="100000"/>
              </a:lnSpc>
              <a:spcBef>
                <a:spcPts val="0"/>
              </a:spcBef>
              <a:spcAft>
                <a:spcPts val="0"/>
              </a:spcAft>
              <a:buNone/>
            </a:pPr>
            <a:r>
              <a:rPr lang="cs-CZ" sz="2000" dirty="0"/>
              <a:t>Důležitý údaj k ověření správnosti výběru výzvy!!!</a:t>
            </a:r>
          </a:p>
        </p:txBody>
      </p:sp>
      <p:sp>
        <p:nvSpPr>
          <p:cNvPr id="16" name="Zástupný symbol pro obsah 5"/>
          <p:cNvSpPr>
            <a:spLocks noGrp="1"/>
          </p:cNvSpPr>
          <p:nvPr>
            <p:ph idx="10"/>
          </p:nvPr>
        </p:nvSpPr>
        <p:spPr>
          <a:xfrm>
            <a:off x="7109078" y="1556792"/>
            <a:ext cx="1927418" cy="4824536"/>
          </a:xfrm>
        </p:spPr>
        <p:txBody>
          <a:bodyPr/>
          <a:lstStyle/>
          <a:p>
            <a:pPr>
              <a:lnSpc>
                <a:spcPct val="100000"/>
              </a:lnSpc>
              <a:spcBef>
                <a:spcPts val="0"/>
              </a:spcBef>
              <a:spcAft>
                <a:spcPts val="0"/>
              </a:spcAft>
            </a:pPr>
            <a:r>
              <a:rPr lang="cs-CZ" sz="2000" dirty="0"/>
              <a:t>Žádost založenou </a:t>
            </a:r>
            <a:br>
              <a:rPr lang="cs-CZ" sz="2000" dirty="0"/>
            </a:br>
            <a:r>
              <a:rPr lang="cs-CZ" sz="2000" dirty="0"/>
              <a:t>v nesprávné výzvě, není možné zkopírovat do výzvy jiné. </a:t>
            </a:r>
          </a:p>
          <a:p>
            <a:pPr>
              <a:lnSpc>
                <a:spcPct val="100000"/>
              </a:lnSpc>
              <a:spcBef>
                <a:spcPts val="0"/>
              </a:spcBef>
              <a:spcAft>
                <a:spcPts val="0"/>
              </a:spcAft>
            </a:pPr>
            <a:endParaRPr lang="cs-CZ" sz="2000" dirty="0"/>
          </a:p>
          <a:p>
            <a:pPr>
              <a:lnSpc>
                <a:spcPct val="100000"/>
              </a:lnSpc>
              <a:spcBef>
                <a:spcPts val="0"/>
              </a:spcBef>
              <a:spcAft>
                <a:spcPts val="0"/>
              </a:spcAft>
            </a:pPr>
            <a:r>
              <a:rPr lang="cs-CZ" sz="2000" dirty="0"/>
              <a:t>Kopii žádosti lze vytvářet </a:t>
            </a:r>
            <a:r>
              <a:rPr lang="cs-CZ" sz="2000" u="sng" dirty="0"/>
              <a:t>pouze</a:t>
            </a:r>
            <a:r>
              <a:rPr lang="cs-CZ" sz="2000" dirty="0"/>
              <a:t> v rámci jedné výzvy.</a:t>
            </a:r>
          </a:p>
          <a:p>
            <a:pPr marL="0" indent="0">
              <a:lnSpc>
                <a:spcPct val="100000"/>
              </a:lnSpc>
              <a:spcBef>
                <a:spcPts val="0"/>
              </a:spcBef>
              <a:spcAft>
                <a:spcPts val="0"/>
              </a:spcAft>
              <a:buNone/>
            </a:pPr>
            <a:endParaRPr lang="cs-CZ" sz="2000" dirty="0"/>
          </a:p>
        </p:txBody>
      </p:sp>
    </p:spTree>
    <p:extLst>
      <p:ext uri="{BB962C8B-B14F-4D97-AF65-F5344CB8AC3E}">
        <p14:creationId xmlns:p14="http://schemas.microsoft.com/office/powerpoint/2010/main" val="333808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specifické cíle</a:t>
            </a:r>
          </a:p>
        </p:txBody>
      </p:sp>
      <p:sp>
        <p:nvSpPr>
          <p:cNvPr id="4" name="Zástupný symbol pro obsah 3"/>
          <p:cNvSpPr>
            <a:spLocks noGrp="1"/>
          </p:cNvSpPr>
          <p:nvPr>
            <p:ph idx="10"/>
          </p:nvPr>
        </p:nvSpPr>
        <p:spPr>
          <a:xfrm>
            <a:off x="532834" y="5445224"/>
            <a:ext cx="8136456" cy="1224136"/>
          </a:xfrm>
        </p:spPr>
        <p:txBody>
          <a:bodyPr/>
          <a:lstStyle/>
          <a:p>
            <a:pPr>
              <a:lnSpc>
                <a:spcPct val="100000"/>
              </a:lnSpc>
              <a:spcBef>
                <a:spcPts val="0"/>
              </a:spcBef>
              <a:spcAft>
                <a:spcPts val="0"/>
              </a:spcAft>
            </a:pPr>
            <a:r>
              <a:rPr lang="cs-CZ" sz="2000" dirty="0"/>
              <a:t>Záložka je vyplněna automaticky dle nastavení výzvy, data nelze editovat.</a:t>
            </a:r>
          </a:p>
          <a:p>
            <a:pPr>
              <a:lnSpc>
                <a:spcPct val="100000"/>
              </a:lnSpc>
              <a:spcBef>
                <a:spcPts val="0"/>
              </a:spcBef>
              <a:spcAft>
                <a:spcPts val="0"/>
              </a:spcAft>
            </a:pPr>
            <a:r>
              <a:rPr lang="cs-CZ" sz="2000" dirty="0"/>
              <a:t>Automatický rozpad na méně a více rozvinuté regiony (% nastavené dle příslušné výzvy).</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19</a:t>
            </a:fld>
            <a:endParaRPr lang="cs-CZ" dirty="0"/>
          </a:p>
        </p:txBody>
      </p:sp>
      <p:pic>
        <p:nvPicPr>
          <p:cNvPr id="4099" name="Picture 3" descr="C:\Users\michaela.sedlackova\Desktop\Specifické cí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2860"/>
            <a:ext cx="8699085" cy="421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opz</a:t>
            </a:r>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803196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Popis projektu</a:t>
            </a:r>
          </a:p>
        </p:txBody>
      </p:sp>
      <p:sp>
        <p:nvSpPr>
          <p:cNvPr id="4" name="Zástupný symbol pro obsah 3"/>
          <p:cNvSpPr>
            <a:spLocks noGrp="1"/>
          </p:cNvSpPr>
          <p:nvPr>
            <p:ph idx="10"/>
          </p:nvPr>
        </p:nvSpPr>
        <p:spPr>
          <a:xfrm>
            <a:off x="5436096" y="1529408"/>
            <a:ext cx="3456384" cy="5067944"/>
          </a:xfrm>
        </p:spPr>
        <p:txBody>
          <a:bodyPr/>
          <a:lstStyle/>
          <a:p>
            <a:pPr>
              <a:lnSpc>
                <a:spcPct val="100000"/>
              </a:lnSpc>
            </a:pPr>
            <a:r>
              <a:rPr lang="cs-CZ" sz="1600" b="1" dirty="0"/>
              <a:t>Jaký problém projekt řeší? </a:t>
            </a:r>
          </a:p>
          <a:p>
            <a:pPr>
              <a:lnSpc>
                <a:spcPct val="100000"/>
              </a:lnSpc>
            </a:pPr>
            <a:r>
              <a:rPr lang="cs-CZ" sz="1600" b="1" dirty="0"/>
              <a:t>Jaké jsou příčiny problému?</a:t>
            </a:r>
            <a:r>
              <a:rPr lang="cs-CZ" sz="1600" dirty="0"/>
              <a:t> </a:t>
            </a:r>
          </a:p>
          <a:p>
            <a:pPr>
              <a:lnSpc>
                <a:spcPct val="100000"/>
              </a:lnSpc>
            </a:pPr>
            <a:r>
              <a:rPr lang="cs-CZ" sz="1600" b="1" dirty="0"/>
              <a:t>Co je cílem projektu? </a:t>
            </a:r>
          </a:p>
          <a:p>
            <a:pPr>
              <a:lnSpc>
                <a:spcPct val="100000"/>
              </a:lnSpc>
            </a:pPr>
            <a:r>
              <a:rPr lang="cs-CZ" sz="1600" b="1" dirty="0"/>
              <a:t>Jaká/é změna/y je/jsou v důsledku projektu očekávána/y? </a:t>
            </a:r>
          </a:p>
          <a:p>
            <a:pPr>
              <a:lnSpc>
                <a:spcPct val="100000"/>
              </a:lnSpc>
            </a:pPr>
            <a:r>
              <a:rPr lang="cs-CZ" sz="1600" b="1" dirty="0"/>
              <a:t>Jaké aktivity v projektu budou realizovány?  </a:t>
            </a:r>
          </a:p>
          <a:p>
            <a:pPr>
              <a:lnSpc>
                <a:spcPct val="100000"/>
              </a:lnSpc>
            </a:pPr>
            <a:r>
              <a:rPr lang="cs-CZ" sz="1600" b="1" dirty="0"/>
              <a:t>Popis realizačního týmu projektu.</a:t>
            </a:r>
          </a:p>
          <a:p>
            <a:pPr>
              <a:lnSpc>
                <a:spcPct val="100000"/>
              </a:lnSpc>
            </a:pPr>
            <a:r>
              <a:rPr lang="cs-CZ" sz="1600" b="1" dirty="0"/>
              <a:t>Jak bude zajištěno šíření výstupů projektu? </a:t>
            </a:r>
          </a:p>
          <a:p>
            <a:pPr>
              <a:lnSpc>
                <a:spcPct val="100000"/>
              </a:lnSpc>
            </a:pPr>
            <a:r>
              <a:rPr lang="cs-CZ" sz="1600" b="1" dirty="0"/>
              <a:t>V čem je navržené řešení inovativní? </a:t>
            </a:r>
          </a:p>
          <a:p>
            <a:pPr>
              <a:lnSpc>
                <a:spcPct val="100000"/>
              </a:lnSpc>
            </a:pPr>
            <a:r>
              <a:rPr lang="cs-CZ" sz="1600" b="1" dirty="0"/>
              <a:t>Jaká existují rizika projektu? </a:t>
            </a:r>
          </a:p>
          <a:p>
            <a:pPr>
              <a:lnSpc>
                <a:spcPct val="100000"/>
              </a:lnSpc>
            </a:pPr>
            <a:endParaRPr lang="cs-CZ" sz="1600" b="1" dirty="0"/>
          </a:p>
          <a:p>
            <a:pPr>
              <a:lnSpc>
                <a:spcPct val="100000"/>
              </a:lnSpc>
            </a:pPr>
            <a:endParaRPr lang="cs-CZ" sz="1600" b="1" dirty="0"/>
          </a:p>
          <a:p>
            <a:pPr>
              <a:lnSpc>
                <a:spcPct val="100000"/>
              </a:lnSpc>
            </a:pPr>
            <a:endParaRPr lang="cs-CZ" sz="1600" b="1" dirty="0"/>
          </a:p>
          <a:p>
            <a:pPr>
              <a:lnSpc>
                <a:spcPct val="100000"/>
              </a:lnSpc>
            </a:pPr>
            <a:endParaRPr lang="cs-CZ" sz="1600" b="1" dirty="0"/>
          </a:p>
          <a:p>
            <a:pPr>
              <a:lnSpc>
                <a:spcPct val="100000"/>
              </a:lnSpc>
            </a:pPr>
            <a:endParaRPr lang="cs-CZ" sz="16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20</a:t>
            </a:fld>
            <a:endParaRPr lang="cs-CZ" dirty="0"/>
          </a:p>
        </p:txBody>
      </p:sp>
      <p:pic>
        <p:nvPicPr>
          <p:cNvPr id="1026" name="Picture 2" descr="C:\Users\michaela.sedlackova\Desktop\Popis projektu.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96752"/>
            <a:ext cx="5295417" cy="555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1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p>
        </p:txBody>
      </p:sp>
      <p:sp>
        <p:nvSpPr>
          <p:cNvPr id="4" name="Zástupný symbol pro obsah 3"/>
          <p:cNvSpPr>
            <a:spLocks noGrp="1"/>
          </p:cNvSpPr>
          <p:nvPr>
            <p:ph idx="10"/>
          </p:nvPr>
        </p:nvSpPr>
        <p:spPr>
          <a:xfrm>
            <a:off x="6300192" y="1332349"/>
            <a:ext cx="2808312" cy="5166186"/>
          </a:xfrm>
        </p:spPr>
        <p:txBody>
          <a:bodyPr/>
          <a:lstStyle/>
          <a:p>
            <a:pPr>
              <a:lnSpc>
                <a:spcPts val="2500"/>
              </a:lnSpc>
            </a:pPr>
            <a:r>
              <a:rPr lang="cs-CZ" sz="2000" dirty="0"/>
              <a:t>Indikátory aktuální pro danou výzvu se nabízí ze seznamu nebo ve výběru přes tlačítko Nový  záznam.</a:t>
            </a:r>
          </a:p>
          <a:p>
            <a:pPr>
              <a:lnSpc>
                <a:spcPts val="2500"/>
              </a:lnSpc>
            </a:pPr>
            <a:r>
              <a:rPr lang="cs-CZ" sz="2000" b="1" u="sng" dirty="0"/>
              <a:t>Povinná pole:</a:t>
            </a:r>
          </a:p>
          <a:p>
            <a:pPr lvl="1">
              <a:lnSpc>
                <a:spcPts val="2500"/>
              </a:lnSpc>
              <a:spcBef>
                <a:spcPts val="0"/>
              </a:spcBef>
              <a:spcAft>
                <a:spcPts val="0"/>
              </a:spcAft>
            </a:pPr>
            <a:r>
              <a:rPr lang="cs-CZ" sz="1700" dirty="0"/>
              <a:t>Cílová hodnota</a:t>
            </a:r>
          </a:p>
          <a:p>
            <a:pPr lvl="1">
              <a:lnSpc>
                <a:spcPts val="2500"/>
              </a:lnSpc>
              <a:spcBef>
                <a:spcPts val="0"/>
              </a:spcBef>
              <a:spcAft>
                <a:spcPts val="0"/>
              </a:spcAft>
            </a:pPr>
            <a:r>
              <a:rPr lang="cs-CZ" sz="1700" dirty="0"/>
              <a:t>Datum cílové hodnoty</a:t>
            </a:r>
          </a:p>
          <a:p>
            <a:pPr lvl="1">
              <a:lnSpc>
                <a:spcPts val="2500"/>
              </a:lnSpc>
              <a:spcBef>
                <a:spcPts val="0"/>
              </a:spcBef>
              <a:spcAft>
                <a:spcPts val="0"/>
              </a:spcAft>
            </a:pPr>
            <a:r>
              <a:rPr lang="cs-CZ" sz="1700" dirty="0"/>
              <a:t>Popis hodnoty </a:t>
            </a:r>
          </a:p>
          <a:p>
            <a:pPr lvl="1">
              <a:lnSpc>
                <a:spcPts val="2500"/>
              </a:lnSpc>
              <a:spcBef>
                <a:spcPts val="0"/>
              </a:spcBef>
              <a:spcAft>
                <a:spcPts val="0"/>
              </a:spcAft>
            </a:pPr>
            <a:r>
              <a:rPr lang="cs-CZ" sz="1700" dirty="0"/>
              <a:t>případně Výchozí hodnota</a:t>
            </a:r>
          </a:p>
          <a:p>
            <a:pPr>
              <a:lnSpc>
                <a:spcPts val="2500"/>
              </a:lnSpc>
            </a:pPr>
            <a:r>
              <a:rPr lang="cs-CZ" sz="2000" dirty="0"/>
              <a:t>Každý řádek (indikátor) je nutné po vyplnění uložit!</a:t>
            </a:r>
          </a:p>
          <a:p>
            <a:pPr marL="0" indent="0">
              <a:lnSpc>
                <a:spcPts val="2500"/>
              </a:lnSpc>
              <a:buNone/>
            </a:pPr>
            <a:endParaRPr lang="cs-CZ" sz="21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21</a:t>
            </a:fld>
            <a:endParaRPr lang="cs-CZ"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15142"/>
            <a:ext cx="5976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323528" y="5944647"/>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331640" y="476114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39659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p>
        </p:txBody>
      </p:sp>
      <p:sp>
        <p:nvSpPr>
          <p:cNvPr id="3" name="Zástupný symbol pro obsah 2"/>
          <p:cNvSpPr>
            <a:spLocks noGrp="1"/>
          </p:cNvSpPr>
          <p:nvPr>
            <p:ph idx="1"/>
          </p:nvPr>
        </p:nvSpPr>
        <p:spPr>
          <a:xfrm>
            <a:off x="179512" y="1457400"/>
            <a:ext cx="4032448" cy="5400600"/>
          </a:xfrm>
        </p:spPr>
        <p:txBody>
          <a:bodyPr/>
          <a:lstStyle/>
          <a:p>
            <a:r>
              <a:rPr lang="cs-CZ" sz="1600" b="1" u="sng" cap="all" dirty="0"/>
              <a:t>Indikátory povinné k naplnění</a:t>
            </a:r>
          </a:p>
          <a:p>
            <a:pPr lvl="1">
              <a:lnSpc>
                <a:spcPct val="100000"/>
              </a:lnSpc>
              <a:spcBef>
                <a:spcPts val="0"/>
              </a:spcBef>
            </a:pPr>
            <a:r>
              <a:rPr lang="cs-CZ" sz="1400" dirty="0"/>
              <a:t>Žadatel má povinnost </a:t>
            </a:r>
            <a:r>
              <a:rPr lang="cs-CZ" sz="1400" b="1" dirty="0"/>
              <a:t>stanovit nenulovou cílovou hodnotu</a:t>
            </a:r>
            <a:r>
              <a:rPr lang="cs-CZ" sz="1400" dirty="0"/>
              <a:t> pro všechny relevantní indikátory (jakožto závazek), minimálně buď pro indikátor 6 00 00 – Celkový počet účastníků nebo 6 70 01 – Kapacita podpořených služeb.</a:t>
            </a:r>
          </a:p>
          <a:p>
            <a:pPr lvl="1">
              <a:lnSpc>
                <a:spcPct val="100000"/>
              </a:lnSpc>
              <a:spcBef>
                <a:spcPts val="0"/>
              </a:spcBef>
            </a:pPr>
            <a:r>
              <a:rPr lang="cs-CZ" sz="1400" dirty="0"/>
              <a:t>Žadatel v žádosti uvede </a:t>
            </a:r>
            <a:r>
              <a:rPr lang="cs-CZ" sz="1400" b="1" dirty="0"/>
              <a:t>způsob stanovení cílové hodnoty</a:t>
            </a:r>
            <a:r>
              <a:rPr lang="cs-CZ" sz="1400" dirty="0"/>
              <a:t>, jak bude naplňování indikátoru sledovat a dokládat.  </a:t>
            </a:r>
          </a:p>
          <a:p>
            <a:pPr lvl="1">
              <a:lnSpc>
                <a:spcPct val="100000"/>
              </a:lnSpc>
              <a:spcBef>
                <a:spcPts val="0"/>
              </a:spcBef>
            </a:pPr>
            <a:r>
              <a:rPr lang="cs-CZ" sz="1400" dirty="0"/>
              <a:t>Při stanovení cílových hodnot </a:t>
            </a:r>
            <a:r>
              <a:rPr lang="cs-CZ" sz="1400" b="1" dirty="0"/>
              <a:t>žadatel vychází z plánovaných aktivit</a:t>
            </a:r>
            <a:r>
              <a:rPr lang="cs-CZ" sz="1400" dirty="0"/>
              <a:t>, </a:t>
            </a:r>
            <a:r>
              <a:rPr lang="cs-CZ" sz="1400" b="1" dirty="0"/>
              <a:t>zaměření projektu a jeho rozpočtu</a:t>
            </a:r>
            <a:r>
              <a:rPr lang="cs-CZ" sz="1400" dirty="0"/>
              <a:t>, nelze je libovolně měnit.</a:t>
            </a:r>
          </a:p>
          <a:p>
            <a:pPr lvl="1">
              <a:lnSpc>
                <a:spcPct val="100000"/>
              </a:lnSpc>
              <a:spcBef>
                <a:spcPts val="0"/>
              </a:spcBef>
            </a:pPr>
            <a:r>
              <a:rPr lang="cs-CZ" sz="1400" dirty="0"/>
              <a:t>Jsou součástí právního aktu, </a:t>
            </a:r>
            <a:r>
              <a:rPr lang="cs-CZ" sz="1400" b="1" dirty="0"/>
              <a:t>na jejich neplnění jsou navázány sankce</a:t>
            </a:r>
            <a:r>
              <a:rPr lang="cs-CZ" sz="1400" dirty="0"/>
              <a:t> (výše sankcí viz Obecná část pravidel pro žadatele a příjemce, kap. 18.1.1).</a:t>
            </a:r>
          </a:p>
          <a:p>
            <a:pPr lvl="1">
              <a:lnSpc>
                <a:spcPct val="100000"/>
              </a:lnSpc>
              <a:spcBef>
                <a:spcPts val="0"/>
              </a:spcBef>
            </a:pPr>
            <a:r>
              <a:rPr lang="cs-CZ" sz="1400" dirty="0"/>
              <a:t>Indikátor není relevantní </a:t>
            </a:r>
          </a:p>
          <a:p>
            <a:pPr marL="414000" lvl="1" indent="0">
              <a:lnSpc>
                <a:spcPct val="100000"/>
              </a:lnSpc>
              <a:spcBef>
                <a:spcPts val="0"/>
              </a:spcBef>
              <a:buNone/>
            </a:pPr>
            <a:r>
              <a:rPr lang="cs-CZ" sz="1400" dirty="0"/>
              <a:t>     – cílová hodnota 0.</a:t>
            </a:r>
          </a:p>
          <a:p>
            <a:pPr lvl="1">
              <a:lnSpc>
                <a:spcPct val="100000"/>
              </a:lnSpc>
              <a:spcBef>
                <a:spcPts val="0"/>
              </a:spcBef>
            </a:pPr>
            <a:r>
              <a:rPr lang="cs-CZ" sz="1400" dirty="0"/>
              <a:t>Výchozí hodnota indikátorů povinných k naplnění – vždy 0.</a:t>
            </a:r>
          </a:p>
          <a:p>
            <a:endParaRPr lang="cs-CZ" sz="1600" b="1" u="sng" cap="all" dirty="0"/>
          </a:p>
        </p:txBody>
      </p:sp>
      <p:sp>
        <p:nvSpPr>
          <p:cNvPr id="4" name="Zástupný symbol pro obsah 3"/>
          <p:cNvSpPr>
            <a:spLocks noGrp="1"/>
          </p:cNvSpPr>
          <p:nvPr>
            <p:ph idx="10"/>
          </p:nvPr>
        </p:nvSpPr>
        <p:spPr>
          <a:xfrm>
            <a:off x="4355976" y="1412776"/>
            <a:ext cx="4680520" cy="5112568"/>
          </a:xfrm>
        </p:spPr>
        <p:txBody>
          <a:bodyPr/>
          <a:lstStyle/>
          <a:p>
            <a:r>
              <a:rPr lang="cs-CZ" sz="1600" b="1" u="sng" cap="all" dirty="0"/>
              <a:t>Indikátory povinné k vykazování</a:t>
            </a:r>
          </a:p>
          <a:p>
            <a:pPr lvl="1">
              <a:lnSpc>
                <a:spcPct val="100000"/>
              </a:lnSpc>
              <a:spcBef>
                <a:spcPts val="0"/>
              </a:spcBef>
            </a:pPr>
            <a:r>
              <a:rPr lang="cs-CZ" sz="1400" dirty="0"/>
              <a:t>Žadatel má povinnost </a:t>
            </a:r>
            <a:r>
              <a:rPr lang="cs-CZ" sz="1400" b="1" dirty="0"/>
              <a:t>sledovat dosažené cílové hodnoty</a:t>
            </a:r>
            <a:r>
              <a:rPr lang="cs-CZ" sz="1400" dirty="0"/>
              <a:t> u všech relevantních indikátorů.</a:t>
            </a:r>
          </a:p>
          <a:p>
            <a:pPr lvl="1">
              <a:lnSpc>
                <a:spcPct val="100000"/>
              </a:lnSpc>
              <a:spcBef>
                <a:spcPts val="0"/>
              </a:spcBef>
            </a:pPr>
            <a:r>
              <a:rPr lang="cs-CZ" sz="1400" dirty="0"/>
              <a:t>Na neplnění indikátorů povinných k vykazování </a:t>
            </a:r>
            <a:r>
              <a:rPr lang="cs-CZ" sz="1400" b="1" dirty="0"/>
              <a:t>nebude navázána sankce</a:t>
            </a:r>
            <a:r>
              <a:rPr lang="cs-CZ" sz="1400" dirty="0"/>
              <a:t> v právním aktu.</a:t>
            </a:r>
          </a:p>
          <a:p>
            <a:pPr lvl="1">
              <a:lnSpc>
                <a:spcPct val="100000"/>
              </a:lnSpc>
              <a:spcBef>
                <a:spcPts val="0"/>
              </a:spcBef>
            </a:pPr>
            <a:r>
              <a:rPr lang="cs-CZ" sz="1400" dirty="0"/>
              <a:t>Pokud je indikátor nerelevantní </a:t>
            </a:r>
          </a:p>
          <a:p>
            <a:pPr marL="414000" lvl="1" indent="0">
              <a:lnSpc>
                <a:spcPct val="100000"/>
              </a:lnSpc>
              <a:spcBef>
                <a:spcPts val="0"/>
              </a:spcBef>
              <a:buNone/>
            </a:pPr>
            <a:r>
              <a:rPr lang="cs-CZ" sz="1400" dirty="0"/>
              <a:t>     – cílová hodnota 0.</a:t>
            </a:r>
          </a:p>
          <a:p>
            <a:pPr lvl="1">
              <a:lnSpc>
                <a:spcPct val="100000"/>
              </a:lnSpc>
              <a:spcBef>
                <a:spcPts val="0"/>
              </a:spcBef>
            </a:pPr>
            <a:r>
              <a:rPr lang="cs-CZ" sz="1400" dirty="0"/>
              <a:t>U indikátorů, které se </a:t>
            </a:r>
            <a:r>
              <a:rPr lang="cs-CZ" sz="1400" b="1" dirty="0"/>
              <a:t>týkají účastníků</a:t>
            </a:r>
            <a:r>
              <a:rPr lang="cs-CZ" sz="1400" dirty="0"/>
              <a:t>, žadatel uvede </a:t>
            </a:r>
            <a:r>
              <a:rPr lang="cs-CZ" sz="1400" u="sng" dirty="0"/>
              <a:t>vždy</a:t>
            </a:r>
            <a:r>
              <a:rPr lang="cs-CZ" sz="1400" dirty="0"/>
              <a:t> cílovou hodnotu 0 (hodnoty se načítají z monitorovacího listu podpořené osoby skrze IS ESF2014+). </a:t>
            </a:r>
          </a:p>
          <a:p>
            <a:pPr lvl="1">
              <a:lnSpc>
                <a:spcPct val="100000"/>
              </a:lnSpc>
              <a:spcBef>
                <a:spcPts val="0"/>
              </a:spcBef>
            </a:pPr>
            <a:r>
              <a:rPr lang="cs-CZ" sz="1400" dirty="0"/>
              <a:t>U indikátorů, které se </a:t>
            </a:r>
            <a:r>
              <a:rPr lang="cs-CZ" sz="1400" b="1" dirty="0"/>
              <a:t>netýkají účastníků</a:t>
            </a:r>
            <a:r>
              <a:rPr lang="cs-CZ" sz="1400" dirty="0"/>
              <a:t>, </a:t>
            </a:r>
            <a:r>
              <a:rPr lang="cs-CZ" sz="1400" u="sng" dirty="0"/>
              <a:t>může</a:t>
            </a:r>
            <a:r>
              <a:rPr lang="cs-CZ" sz="1400" dirty="0"/>
              <a:t> žadatel uvést cílovou hodnotu 0 (hodnoty vykazuje příjemce prostřednictvím zpráv o realizaci projektu v ISKP14+).</a:t>
            </a:r>
          </a:p>
          <a:p>
            <a:pPr lvl="1">
              <a:lnSpc>
                <a:spcPct val="100000"/>
              </a:lnSpc>
              <a:spcBef>
                <a:spcPts val="0"/>
              </a:spcBef>
            </a:pPr>
            <a:r>
              <a:rPr lang="cs-CZ" sz="1400" dirty="0"/>
              <a:t>U všech projektů </a:t>
            </a:r>
            <a:r>
              <a:rPr lang="cs-CZ" sz="1400" b="1" dirty="0"/>
              <a:t>je doporučováno</a:t>
            </a:r>
            <a:r>
              <a:rPr lang="cs-CZ" sz="1400" dirty="0"/>
              <a:t>, aby byla stanovena cílová hodnota (sledována dosažená cílová hodnota) pro </a:t>
            </a:r>
            <a:r>
              <a:rPr lang="cs-CZ" sz="1400" b="1" dirty="0"/>
              <a:t>minimálně jeden výsledkový indikátor</a:t>
            </a:r>
            <a:r>
              <a:rPr lang="cs-CZ" sz="1400" dirty="0"/>
              <a:t>.</a:t>
            </a:r>
          </a:p>
          <a:p>
            <a:pPr lvl="1">
              <a:lnSpc>
                <a:spcPct val="100000"/>
              </a:lnSpc>
              <a:spcBef>
                <a:spcPts val="0"/>
              </a:spcBef>
            </a:pPr>
            <a:r>
              <a:rPr lang="cs-CZ" sz="1400" dirty="0"/>
              <a:t>Výchozí hodnota indikátorů povinných k vykazování – vždy 0.</a:t>
            </a:r>
          </a:p>
          <a:p>
            <a:pPr lvl="1">
              <a:lnSpc>
                <a:spcPct val="100000"/>
              </a:lnSpc>
              <a:spcBef>
                <a:spcPts val="0"/>
              </a:spcBef>
            </a:pP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22</a:t>
            </a:fld>
            <a:endParaRPr lang="cs-CZ" dirty="0"/>
          </a:p>
        </p:txBody>
      </p:sp>
    </p:spTree>
    <p:extLst>
      <p:ext uri="{BB962C8B-B14F-4D97-AF65-F5344CB8AC3E}">
        <p14:creationId xmlns:p14="http://schemas.microsoft.com/office/powerpoint/2010/main" val="734601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NAPLNĚNÍ</a:t>
            </a:r>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naplnění </a:t>
            </a:r>
            <a:r>
              <a:rPr lang="cs-CZ" sz="1800" dirty="0"/>
              <a:t>(výstupové či výsledkové) </a:t>
            </a:r>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23</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552077885"/>
              </p:ext>
            </p:extLst>
          </p:nvPr>
        </p:nvGraphicFramePr>
        <p:xfrm>
          <a:off x="755576" y="1628800"/>
          <a:ext cx="7560840" cy="4877101"/>
        </p:xfrm>
        <a:graphic>
          <a:graphicData uri="http://schemas.openxmlformats.org/drawingml/2006/table">
            <a:tbl>
              <a:tblPr firstRow="1" firstCol="1" bandRow="1">
                <a:tableStyleId>{5C22544A-7EE6-4342-B048-85BDC9FD1C3A}</a:tableStyleId>
              </a:tblPr>
              <a:tblGrid>
                <a:gridCol w="1037861">
                  <a:extLst>
                    <a:ext uri="{9D8B030D-6E8A-4147-A177-3AD203B41FA5}">
                      <a16:colId xmlns:a16="http://schemas.microsoft.com/office/drawing/2014/main" val="20000"/>
                    </a:ext>
                  </a:extLst>
                </a:gridCol>
                <a:gridCol w="3435303">
                  <a:extLst>
                    <a:ext uri="{9D8B030D-6E8A-4147-A177-3AD203B41FA5}">
                      <a16:colId xmlns:a16="http://schemas.microsoft.com/office/drawing/2014/main" val="20001"/>
                    </a:ext>
                  </a:extLst>
                </a:gridCol>
                <a:gridCol w="1540078">
                  <a:extLst>
                    <a:ext uri="{9D8B030D-6E8A-4147-A177-3AD203B41FA5}">
                      <a16:colId xmlns:a16="http://schemas.microsoft.com/office/drawing/2014/main" val="20002"/>
                    </a:ext>
                  </a:extLst>
                </a:gridCol>
                <a:gridCol w="1547598">
                  <a:extLst>
                    <a:ext uri="{9D8B030D-6E8A-4147-A177-3AD203B41FA5}">
                      <a16:colId xmlns:a16="http://schemas.microsoft.com/office/drawing/2014/main" val="20003"/>
                    </a:ext>
                  </a:extLst>
                </a:gridCol>
              </a:tblGrid>
              <a:tr h="391980">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a:effectLst/>
                        </a:rPr>
                        <a:t>Měrná jednotka </a:t>
                      </a:r>
                      <a:endParaRPr lang="cs-CZ" sz="16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91980">
                <a:tc>
                  <a:txBody>
                    <a:bodyPr/>
                    <a:lstStyle/>
                    <a:p>
                      <a:pPr algn="l">
                        <a:lnSpc>
                          <a:spcPct val="115000"/>
                        </a:lnSpc>
                        <a:spcAft>
                          <a:spcPts val="600"/>
                        </a:spcAft>
                      </a:pPr>
                      <a:r>
                        <a:rPr lang="cs-CZ" sz="1800" dirty="0">
                          <a:effectLst/>
                        </a:rPr>
                        <a:t>60000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Celkový počet účastníků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Účastníci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91980">
                <a:tc>
                  <a:txBody>
                    <a:bodyPr/>
                    <a:lstStyle/>
                    <a:p>
                      <a:pPr algn="l">
                        <a:lnSpc>
                          <a:spcPct val="115000"/>
                        </a:lnSpc>
                        <a:spcAft>
                          <a:spcPts val="600"/>
                        </a:spcAft>
                      </a:pPr>
                      <a:r>
                        <a:rPr lang="cs-CZ" sz="1800">
                          <a:effectLst/>
                        </a:rPr>
                        <a:t>67001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Kapacita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Místa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91980">
                <a:tc>
                  <a:txBody>
                    <a:bodyPr/>
                    <a:lstStyle/>
                    <a:p>
                      <a:pPr algn="l">
                        <a:lnSpc>
                          <a:spcPct val="115000"/>
                        </a:lnSpc>
                        <a:spcAft>
                          <a:spcPts val="600"/>
                        </a:spcAft>
                      </a:pPr>
                      <a:r>
                        <a:rPr lang="cs-CZ" sz="1800">
                          <a:effectLst/>
                        </a:rPr>
                        <a:t>67010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Využívání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Osoby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Výsledek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810863">
                <a:tc>
                  <a:txBody>
                    <a:bodyPr/>
                    <a:lstStyle/>
                    <a:p>
                      <a:pPr algn="l">
                        <a:lnSpc>
                          <a:spcPct val="115000"/>
                        </a:lnSpc>
                        <a:spcAft>
                          <a:spcPts val="600"/>
                        </a:spcAft>
                      </a:pPr>
                      <a:r>
                        <a:rPr lang="cs-CZ" sz="1800" dirty="0">
                          <a:effectLst/>
                        </a:rPr>
                        <a:t>10213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Počet sociálních podniků vzniklých díky podpoře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Organizace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810863">
                <a:tc>
                  <a:txBody>
                    <a:bodyPr/>
                    <a:lstStyle/>
                    <a:p>
                      <a:pPr algn="l">
                        <a:lnSpc>
                          <a:spcPct val="115000"/>
                        </a:lnSpc>
                        <a:spcAft>
                          <a:spcPts val="600"/>
                        </a:spcAft>
                      </a:pPr>
                      <a:r>
                        <a:rPr lang="cs-CZ" sz="1800" dirty="0">
                          <a:effectLst/>
                        </a:rPr>
                        <a:t>10212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Počet podpořených již existujících sociálních podniků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a:effectLst/>
                        </a:rPr>
                        <a:t>Organizace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810863">
                <a:tc>
                  <a:txBody>
                    <a:bodyPr/>
                    <a:lstStyle/>
                    <a:p>
                      <a:pPr algn="l">
                        <a:lnSpc>
                          <a:spcPct val="115000"/>
                        </a:lnSpc>
                        <a:spcAft>
                          <a:spcPts val="600"/>
                        </a:spcAft>
                      </a:pPr>
                      <a:r>
                        <a:rPr lang="cs-CZ" sz="1800" dirty="0">
                          <a:effectLst/>
                        </a:rPr>
                        <a:t>50001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Kapacita podporovaných zařízení péče o děti nebo vzdělávacích zařízení </a:t>
                      </a:r>
                      <a:endParaRPr lang="cs-CZ" sz="18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1800">
                          <a:effectLst/>
                        </a:rPr>
                        <a:t>Osoby </a:t>
                      </a:r>
                      <a:endParaRPr lang="cs-CZ" sz="2000">
                        <a:solidFill>
                          <a:srgbClr val="000000"/>
                        </a:solidFill>
                        <a:effectLst/>
                        <a:latin typeface="Arial"/>
                        <a:ea typeface="Calibri"/>
                      </a:endParaRPr>
                    </a:p>
                  </a:txBody>
                  <a:tcPr marL="68580" marR="68580" marT="0" marB="0"/>
                </a:tc>
                <a:tc>
                  <a:txBody>
                    <a:bodyPr/>
                    <a:lstStyle/>
                    <a:p>
                      <a:pPr algn="l">
                        <a:lnSpc>
                          <a:spcPct val="115000"/>
                        </a:lnSpc>
                        <a:spcAft>
                          <a:spcPts val="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91980">
                <a:tc>
                  <a:txBody>
                    <a:bodyPr/>
                    <a:lstStyle/>
                    <a:p>
                      <a:pPr algn="l">
                        <a:lnSpc>
                          <a:spcPct val="115000"/>
                        </a:lnSpc>
                        <a:spcAft>
                          <a:spcPts val="600"/>
                        </a:spcAft>
                      </a:pPr>
                      <a:r>
                        <a:rPr lang="cs-CZ" sz="1800" dirty="0">
                          <a:effectLst/>
                        </a:rPr>
                        <a:t>55102</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Počet podpořených komunitních center</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a:effectLst/>
                        </a:rPr>
                        <a:t>Zařízení</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12930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vykazování</a:t>
            </a:r>
          </a:p>
        </p:txBody>
      </p:sp>
      <p:sp>
        <p:nvSpPr>
          <p:cNvPr id="3" name="Zástupný symbol pro obsah 2"/>
          <p:cNvSpPr>
            <a:spLocks noGrp="1"/>
          </p:cNvSpPr>
          <p:nvPr>
            <p:ph idx="1"/>
          </p:nvPr>
        </p:nvSpPr>
        <p:spPr>
          <a:xfrm>
            <a:off x="540000" y="1340768"/>
            <a:ext cx="8064000" cy="47792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a:t>(výsledkové), které se týkají účastníků</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24</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365742189"/>
              </p:ext>
            </p:extLst>
          </p:nvPr>
        </p:nvGraphicFramePr>
        <p:xfrm>
          <a:off x="611560" y="1844824"/>
          <a:ext cx="8064896" cy="4444332"/>
        </p:xfrm>
        <a:graphic>
          <a:graphicData uri="http://schemas.openxmlformats.org/drawingml/2006/table">
            <a:tbl>
              <a:tblPr firstRow="1" firstCol="1" bandRow="1">
                <a:tableStyleId>{5C22544A-7EE6-4342-B048-85BDC9FD1C3A}</a:tableStyleId>
              </a:tblPr>
              <a:tblGrid>
                <a:gridCol w="927027">
                  <a:extLst>
                    <a:ext uri="{9D8B030D-6E8A-4147-A177-3AD203B41FA5}">
                      <a16:colId xmlns:a16="http://schemas.microsoft.com/office/drawing/2014/main" val="20000"/>
                    </a:ext>
                  </a:extLst>
                </a:gridCol>
                <a:gridCol w="4833613">
                  <a:extLst>
                    <a:ext uri="{9D8B030D-6E8A-4147-A177-3AD203B41FA5}">
                      <a16:colId xmlns:a16="http://schemas.microsoft.com/office/drawing/2014/main" val="20001"/>
                    </a:ext>
                  </a:extLst>
                </a:gridCol>
                <a:gridCol w="867325">
                  <a:extLst>
                    <a:ext uri="{9D8B030D-6E8A-4147-A177-3AD203B41FA5}">
                      <a16:colId xmlns:a16="http://schemas.microsoft.com/office/drawing/2014/main" val="20002"/>
                    </a:ext>
                  </a:extLst>
                </a:gridCol>
                <a:gridCol w="1436931">
                  <a:extLst>
                    <a:ext uri="{9D8B030D-6E8A-4147-A177-3AD203B41FA5}">
                      <a16:colId xmlns:a16="http://schemas.microsoft.com/office/drawing/2014/main" val="20003"/>
                    </a:ext>
                  </a:extLst>
                </a:gridCol>
              </a:tblGrid>
              <a:tr h="666248">
                <a:tc>
                  <a:txBody>
                    <a:bodyPr/>
                    <a:lstStyle/>
                    <a:p>
                      <a:pPr>
                        <a:lnSpc>
                          <a:spcPct val="115000"/>
                        </a:lnSpc>
                        <a:spcAft>
                          <a:spcPts val="1000"/>
                        </a:spcAft>
                      </a:pPr>
                      <a:r>
                        <a:rPr lang="cs-CZ" sz="1600" dirty="0">
                          <a:effectLst/>
                        </a:rPr>
                        <a:t>Kód</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dirty="0">
                          <a:effectLst/>
                        </a:rPr>
                        <a:t>Název indikátoru </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Měrná jednotka </a:t>
                      </a:r>
                      <a:endParaRPr lang="cs-CZ" sz="160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Typ indikátoru </a:t>
                      </a:r>
                      <a:endParaRPr lang="cs-CZ" sz="1600">
                        <a:effectLst/>
                        <a:latin typeface="Calibri"/>
                        <a:ea typeface="Calibri"/>
                        <a:cs typeface="Times New Roman"/>
                      </a:endParaRPr>
                    </a:p>
                  </a:txBody>
                  <a:tcPr marL="9525" marR="9525" marT="9525" marB="0"/>
                </a:tc>
                <a:extLst>
                  <a:ext uri="{0D108BD9-81ED-4DB2-BD59-A6C34878D82A}">
                    <a16:rowId xmlns:a16="http://schemas.microsoft.com/office/drawing/2014/main" val="10000"/>
                  </a:ext>
                </a:extLst>
              </a:tr>
              <a:tr h="666248">
                <a:tc>
                  <a:txBody>
                    <a:bodyPr/>
                    <a:lstStyle/>
                    <a:p>
                      <a:pPr>
                        <a:lnSpc>
                          <a:spcPct val="115000"/>
                        </a:lnSpc>
                        <a:spcAft>
                          <a:spcPts val="1000"/>
                        </a:spcAft>
                      </a:pPr>
                      <a:r>
                        <a:rPr lang="cs-CZ" sz="1600">
                          <a:effectLst/>
                        </a:rPr>
                        <a:t>67315</a:t>
                      </a:r>
                      <a:endParaRPr lang="cs-CZ" sz="1600">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v oblasti sociálních služeb, u nichž služba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1"/>
                  </a:ext>
                </a:extLst>
              </a:tr>
              <a:tr h="666248">
                <a:tc>
                  <a:txBody>
                    <a:bodyPr/>
                    <a:lstStyle/>
                    <a:p>
                      <a:pPr marL="36195" marR="36195">
                        <a:lnSpc>
                          <a:spcPct val="115000"/>
                        </a:lnSpc>
                        <a:spcBef>
                          <a:spcPts val="300"/>
                        </a:spcBef>
                        <a:spcAft>
                          <a:spcPts val="300"/>
                        </a:spcAft>
                      </a:pPr>
                      <a:r>
                        <a:rPr lang="cs-CZ" sz="1600">
                          <a:effectLst/>
                        </a:rPr>
                        <a:t>67310 </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u nichž intervence formou sociální práce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2"/>
                  </a:ext>
                </a:extLst>
              </a:tr>
              <a:tr h="666248">
                <a:tc>
                  <a:txBody>
                    <a:bodyPr/>
                    <a:lstStyle/>
                    <a:p>
                      <a:pPr marL="36195" marR="36195">
                        <a:lnSpc>
                          <a:spcPct val="115000"/>
                        </a:lnSpc>
                        <a:spcBef>
                          <a:spcPts val="300"/>
                        </a:spcBef>
                        <a:spcAft>
                          <a:spcPts val="300"/>
                        </a:spcAft>
                      </a:pPr>
                      <a:r>
                        <a:rPr lang="cs-CZ" sz="1600">
                          <a:effectLst/>
                        </a:rPr>
                        <a:t>62500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v procesu vzdělávání/odborné přípravy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3"/>
                  </a:ext>
                </a:extLst>
              </a:tr>
              <a:tr h="666248">
                <a:tc>
                  <a:txBody>
                    <a:bodyPr/>
                    <a:lstStyle/>
                    <a:p>
                      <a:pPr marL="36195" marR="36195">
                        <a:lnSpc>
                          <a:spcPct val="115000"/>
                        </a:lnSpc>
                        <a:spcBef>
                          <a:spcPts val="300"/>
                        </a:spcBef>
                        <a:spcAft>
                          <a:spcPts val="300"/>
                        </a:spcAft>
                      </a:pPr>
                      <a:r>
                        <a:rPr lang="cs-CZ" sz="1600">
                          <a:effectLst/>
                        </a:rPr>
                        <a:t>62600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kteří získali kvalifikaci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4"/>
                  </a:ext>
                </a:extLst>
              </a:tr>
              <a:tr h="917229">
                <a:tc>
                  <a:txBody>
                    <a:bodyPr/>
                    <a:lstStyle/>
                    <a:p>
                      <a:pPr marL="36195" marR="36195">
                        <a:lnSpc>
                          <a:spcPct val="115000"/>
                        </a:lnSpc>
                        <a:spcBef>
                          <a:spcPts val="300"/>
                        </a:spcBef>
                        <a:spcAft>
                          <a:spcPts val="300"/>
                        </a:spcAft>
                      </a:pPr>
                      <a:r>
                        <a:rPr lang="cs-CZ" sz="1600">
                          <a:effectLst/>
                        </a:rPr>
                        <a:t>62800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Znevýhodnění účastníci, kteří po ukončení své účasti hledají zaměstnání, jsou v procesu vzdělávání/odborné přípravy, rozšiřují si kvalifikaci nebo jsou zaměstnaní, a to i OSVČ</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 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1983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vykazování</a:t>
            </a:r>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a:t>(výstupové či výsledkové), které se netýkají účastníků</a:t>
            </a:r>
          </a:p>
          <a:p>
            <a:pPr marL="684000" lvl="2" indent="-432000">
              <a:lnSpc>
                <a:spcPts val="2880"/>
              </a:lnSpc>
              <a:spcBef>
                <a:spcPts val="600"/>
              </a:spcBef>
              <a:spcAft>
                <a:spcPts val="600"/>
              </a:spcAft>
              <a:buSzPct val="100000"/>
              <a:buFont typeface="Wingdings" panose="05000000000000000000" pitchFamily="2" charset="2"/>
              <a:buChar char=""/>
            </a:pPr>
            <a:endParaRPr lang="cs-CZ" dirty="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25</a:t>
            </a:fld>
            <a:endParaRPr lang="cs-CZ" dirty="0"/>
          </a:p>
        </p:txBody>
      </p:sp>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707542166"/>
              </p:ext>
            </p:extLst>
          </p:nvPr>
        </p:nvGraphicFramePr>
        <p:xfrm>
          <a:off x="539552" y="1916829"/>
          <a:ext cx="8422916" cy="4608513"/>
        </p:xfrm>
        <a:graphic>
          <a:graphicData uri="http://schemas.openxmlformats.org/drawingml/2006/table">
            <a:tbl>
              <a:tblPr firstRow="1" firstCol="1" bandRow="1">
                <a:tableStyleId>{5C22544A-7EE6-4342-B048-85BDC9FD1C3A}</a:tableStyleId>
              </a:tblPr>
              <a:tblGrid>
                <a:gridCol w="908360">
                  <a:extLst>
                    <a:ext uri="{9D8B030D-6E8A-4147-A177-3AD203B41FA5}">
                      <a16:colId xmlns:a16="http://schemas.microsoft.com/office/drawing/2014/main" val="20000"/>
                    </a:ext>
                  </a:extLst>
                </a:gridCol>
                <a:gridCol w="4524997">
                  <a:extLst>
                    <a:ext uri="{9D8B030D-6E8A-4147-A177-3AD203B41FA5}">
                      <a16:colId xmlns:a16="http://schemas.microsoft.com/office/drawing/2014/main" val="20001"/>
                    </a:ext>
                  </a:extLst>
                </a:gridCol>
                <a:gridCol w="1593850">
                  <a:extLst>
                    <a:ext uri="{9D8B030D-6E8A-4147-A177-3AD203B41FA5}">
                      <a16:colId xmlns:a16="http://schemas.microsoft.com/office/drawing/2014/main" val="20002"/>
                    </a:ext>
                  </a:extLst>
                </a:gridCol>
                <a:gridCol w="1395709">
                  <a:extLst>
                    <a:ext uri="{9D8B030D-6E8A-4147-A177-3AD203B41FA5}">
                      <a16:colId xmlns:a16="http://schemas.microsoft.com/office/drawing/2014/main" val="20003"/>
                    </a:ext>
                  </a:extLst>
                </a:gridCol>
              </a:tblGrid>
              <a:tr h="658359">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Měrná jednotka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658359">
                <a:tc>
                  <a:txBody>
                    <a:bodyPr/>
                    <a:lstStyle/>
                    <a:p>
                      <a:pPr marL="36195" marR="36195">
                        <a:lnSpc>
                          <a:spcPct val="115000"/>
                        </a:lnSpc>
                        <a:spcBef>
                          <a:spcPts val="300"/>
                        </a:spcBef>
                        <a:spcAft>
                          <a:spcPts val="300"/>
                        </a:spcAft>
                      </a:pPr>
                      <a:r>
                        <a:rPr lang="cs-CZ" sz="1600">
                          <a:effectLst/>
                        </a:rPr>
                        <a:t>80500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napsaných a zveřejněných analytických a strategických dokumentů (vč. evaluačních)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Dokumenty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Výstup</a:t>
                      </a:r>
                      <a:endParaRPr lang="cs-CZ" sz="120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658359">
                <a:tc>
                  <a:txBody>
                    <a:bodyPr/>
                    <a:lstStyle/>
                    <a:p>
                      <a:pPr marL="36195" marR="36195">
                        <a:lnSpc>
                          <a:spcPct val="115000"/>
                        </a:lnSpc>
                        <a:spcBef>
                          <a:spcPts val="300"/>
                        </a:spcBef>
                        <a:spcAft>
                          <a:spcPts val="300"/>
                        </a:spcAft>
                      </a:pPr>
                      <a:r>
                        <a:rPr lang="cs-CZ" sz="1600">
                          <a:effectLst/>
                        </a:rPr>
                        <a:t>50130 </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osob pracujících v rámci flexibilních forem práce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Výsledek </a:t>
                      </a:r>
                      <a:endParaRPr lang="cs-CZ" sz="12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658359">
                <a:tc>
                  <a:txBody>
                    <a:bodyPr/>
                    <a:lstStyle/>
                    <a:p>
                      <a:pPr marL="36195" marR="36195">
                        <a:lnSpc>
                          <a:spcPct val="115000"/>
                        </a:lnSpc>
                        <a:spcBef>
                          <a:spcPts val="300"/>
                        </a:spcBef>
                        <a:spcAft>
                          <a:spcPts val="300"/>
                        </a:spcAft>
                      </a:pPr>
                      <a:r>
                        <a:rPr lang="cs-CZ" sz="1600">
                          <a:effectLst/>
                        </a:rPr>
                        <a:t>50110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osob využívajících zařízení péče o děti předškolního věku</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3"/>
                  </a:ext>
                </a:extLst>
              </a:tr>
              <a:tr h="658359">
                <a:tc>
                  <a:txBody>
                    <a:bodyPr/>
                    <a:lstStyle/>
                    <a:p>
                      <a:pPr marL="36195" marR="36195">
                        <a:lnSpc>
                          <a:spcPct val="115000"/>
                        </a:lnSpc>
                        <a:spcBef>
                          <a:spcPts val="300"/>
                        </a:spcBef>
                        <a:spcAft>
                          <a:spcPts val="300"/>
                        </a:spcAft>
                      </a:pPr>
                      <a:r>
                        <a:rPr lang="cs-CZ" sz="1600">
                          <a:effectLst/>
                        </a:rPr>
                        <a:t>50120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Počet osob využívajících zařízení péče o děti ve věku do 3 let</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4"/>
                  </a:ext>
                </a:extLst>
              </a:tr>
              <a:tr h="658359">
                <a:tc>
                  <a:txBody>
                    <a:bodyPr/>
                    <a:lstStyle/>
                    <a:p>
                      <a:pPr marL="36195" marR="36195">
                        <a:lnSpc>
                          <a:spcPct val="115000"/>
                        </a:lnSpc>
                        <a:spcBef>
                          <a:spcPts val="300"/>
                        </a:spcBef>
                        <a:spcAft>
                          <a:spcPts val="300"/>
                        </a:spcAft>
                      </a:pPr>
                      <a:r>
                        <a:rPr lang="cs-CZ" sz="1600">
                          <a:effectLst/>
                        </a:rPr>
                        <a:t>50105</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Počet zaměstnavatelů, kteří podporují flexibilní formy práce</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Podniky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Výstup</a:t>
                      </a:r>
                      <a:endParaRPr lang="cs-CZ" sz="12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5"/>
                  </a:ext>
                </a:extLst>
              </a:tr>
              <a:tr h="658359">
                <a:tc>
                  <a:txBody>
                    <a:bodyPr/>
                    <a:lstStyle/>
                    <a:p>
                      <a:pPr marL="36195" marR="36195">
                        <a:lnSpc>
                          <a:spcPct val="115000"/>
                        </a:lnSpc>
                        <a:spcBef>
                          <a:spcPts val="300"/>
                        </a:spcBef>
                        <a:spcAft>
                          <a:spcPts val="300"/>
                        </a:spcAft>
                      </a:pPr>
                      <a:r>
                        <a:rPr lang="cs-CZ" sz="1600">
                          <a:effectLst/>
                        </a:rPr>
                        <a:t>67401</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Nové nebo inovované sociální služby týkající se bydlení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Služby </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Výstup</a:t>
                      </a:r>
                      <a:endParaRPr lang="cs-CZ" sz="12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00324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Horizontální principy</a:t>
            </a:r>
          </a:p>
        </p:txBody>
      </p:sp>
      <p:sp>
        <p:nvSpPr>
          <p:cNvPr id="4" name="Zástupný symbol pro obsah 3"/>
          <p:cNvSpPr>
            <a:spLocks noGrp="1"/>
          </p:cNvSpPr>
          <p:nvPr>
            <p:ph idx="10"/>
          </p:nvPr>
        </p:nvSpPr>
        <p:spPr>
          <a:xfrm>
            <a:off x="501602" y="5373216"/>
            <a:ext cx="8064000" cy="1152128"/>
          </a:xfrm>
        </p:spPr>
        <p:txBody>
          <a:bodyPr/>
          <a:lstStyle/>
          <a:p>
            <a:pPr>
              <a:spcBef>
                <a:spcPts val="0"/>
              </a:spcBef>
              <a:spcAft>
                <a:spcPts val="0"/>
              </a:spcAft>
            </a:pPr>
            <a:r>
              <a:rPr lang="cs-CZ" sz="2000" dirty="0"/>
              <a:t>Nutno vyplnit všechny tři horizontální principy výběrem ze seznamu, případně popisem a zdůvodněním.</a:t>
            </a:r>
          </a:p>
          <a:p>
            <a:pPr>
              <a:spcBef>
                <a:spcPts val="0"/>
              </a:spcBef>
              <a:spcAft>
                <a:spcPts val="0"/>
              </a:spcAft>
            </a:pPr>
            <a:r>
              <a:rPr lang="cs-CZ" sz="2000" dirty="0"/>
              <a:t>Nutno průběžně ukládat jednotlivé řádky.</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26</a:t>
            </a:fld>
            <a:endParaRPr lang="cs-CZ"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48" y="1196752"/>
            <a:ext cx="82857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flipV="1">
            <a:off x="390748" y="1844824"/>
            <a:ext cx="2146953"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28725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Klíčové aktivity</a:t>
            </a:r>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27</a:t>
            </a:fld>
            <a:endParaRPr lang="cs-CZ" dirty="0"/>
          </a:p>
        </p:txBody>
      </p:sp>
      <p:pic>
        <p:nvPicPr>
          <p:cNvPr id="1026" name="Picture 2" descr="C:\Users\michaela.sedlackova\Desktop\Klíčová aktiv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480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8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Cílová skupina</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28</a:t>
            </a:fld>
            <a:endParaRPr lang="cs-CZ" dirty="0"/>
          </a:p>
        </p:txBody>
      </p:sp>
      <p:sp>
        <p:nvSpPr>
          <p:cNvPr id="6" name="Zástupný symbol pro obsah 5"/>
          <p:cNvSpPr>
            <a:spLocks noGrp="1"/>
          </p:cNvSpPr>
          <p:nvPr>
            <p:ph idx="1"/>
          </p:nvPr>
        </p:nvSpPr>
        <p:spPr/>
        <p:txBody>
          <a:bodyPr/>
          <a:lstStyle/>
          <a:p>
            <a:endParaRPr lang="cs-CZ" dirty="0"/>
          </a:p>
        </p:txBody>
      </p:sp>
      <p:pic>
        <p:nvPicPr>
          <p:cNvPr id="7" name="Picture 2" descr="C:\Users\michaela.sedlackova\Desktop\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1" y="1484784"/>
            <a:ext cx="906702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84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Umístění</a:t>
            </a:r>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29</a:t>
            </a:fld>
            <a:endParaRPr lang="cs-CZ" dirty="0"/>
          </a:p>
        </p:txBody>
      </p:sp>
      <p:pic>
        <p:nvPicPr>
          <p:cNvPr id="3074" name="Picture 2" descr="C:\Users\michaela.sedlackova\Desktop\Umístění.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51" y="1196752"/>
            <a:ext cx="868818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8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40000" y="1340768"/>
            <a:ext cx="8064000" cy="5184576"/>
          </a:xfrm>
        </p:spPr>
        <p:txBody>
          <a:bodyPr/>
          <a:lstStyle/>
          <a:p>
            <a:pPr marL="0" indent="0">
              <a:buNone/>
            </a:pPr>
            <a:r>
              <a:rPr lang="cs-CZ" sz="1800" b="1" u="sng" cap="all" dirty="0"/>
              <a:t>PROJEKTOVÝ ZÁMĚR</a:t>
            </a:r>
          </a:p>
          <a:p>
            <a:pPr marL="900000" indent="-342900" hangingPunct="0">
              <a:lnSpc>
                <a:spcPct val="100000"/>
              </a:lnSpc>
              <a:buFont typeface="+mj-lt"/>
              <a:buAutoNum type="arabicPeriod"/>
            </a:pPr>
            <a:r>
              <a:rPr lang="cs-CZ" sz="1600" b="1" cap="all" dirty="0"/>
              <a:t>Co chceme a můžeme změnit? </a:t>
            </a:r>
          </a:p>
          <a:p>
            <a:pPr marL="900000" indent="-342900" hangingPunct="0">
              <a:lnSpc>
                <a:spcPct val="100000"/>
              </a:lnSpc>
              <a:buFont typeface="+mj-lt"/>
              <a:buAutoNum type="arabicPeriod"/>
            </a:pPr>
            <a:r>
              <a:rPr lang="cs-CZ" sz="1600" b="1" cap="all" dirty="0"/>
              <a:t>Jak toho chceme dosáhnout?</a:t>
            </a:r>
          </a:p>
          <a:p>
            <a:pPr marL="900000" indent="-342900" hangingPunct="0">
              <a:lnSpc>
                <a:spcPct val="100000"/>
              </a:lnSpc>
              <a:spcAft>
                <a:spcPts val="1200"/>
              </a:spcAft>
              <a:buFont typeface="+mj-lt"/>
              <a:buAutoNum type="arabicPeriod"/>
            </a:pPr>
            <a:r>
              <a:rPr lang="cs-CZ" sz="1600" b="1" cap="all" dirty="0"/>
              <a:t>Jak ověříme, že jsme byli úspěšní?</a:t>
            </a:r>
          </a:p>
          <a:p>
            <a:pPr marL="0" indent="0">
              <a:buNone/>
            </a:pPr>
            <a:r>
              <a:rPr lang="cs-CZ" sz="1800" b="1" u="sng" cap="all" dirty="0"/>
              <a:t>1. Co chceme a můžeme změnit? </a:t>
            </a:r>
          </a:p>
          <a:p>
            <a:pPr lvl="1">
              <a:lnSpc>
                <a:spcPct val="100000"/>
              </a:lnSpc>
              <a:spcBef>
                <a:spcPts val="0"/>
              </a:spcBef>
            </a:pPr>
            <a:r>
              <a:rPr lang="cs-CZ" sz="1600" dirty="0"/>
              <a:t>Definování konkrétních problémů (</a:t>
            </a:r>
            <a:r>
              <a:rPr lang="cs-CZ" sz="1600" b="1" dirty="0"/>
              <a:t>identifikování potřeb</a:t>
            </a:r>
            <a:r>
              <a:rPr lang="cs-CZ" sz="1600" dirty="0"/>
              <a:t> </a:t>
            </a:r>
            <a:r>
              <a:rPr lang="cs-CZ" sz="1600" b="1" dirty="0"/>
              <a:t>cílové skupiny</a:t>
            </a:r>
            <a:r>
              <a:rPr lang="cs-CZ" sz="1600" dirty="0"/>
              <a:t>), </a:t>
            </a:r>
            <a:br>
              <a:rPr lang="cs-CZ" sz="1600" dirty="0"/>
            </a:br>
            <a:r>
              <a:rPr lang="cs-CZ" sz="1600" dirty="0"/>
              <a:t>které chceme a jsme schopni projektem změnit.</a:t>
            </a:r>
          </a:p>
          <a:p>
            <a:pPr marL="0" indent="0" hangingPunct="0">
              <a:lnSpc>
                <a:spcPct val="100000"/>
              </a:lnSpc>
              <a:buNone/>
            </a:pPr>
            <a:r>
              <a:rPr lang="cs-CZ" sz="1600" b="1" dirty="0"/>
              <a:t>Doporučení:</a:t>
            </a:r>
          </a:p>
          <a:p>
            <a:pPr lvl="0" algn="just" hangingPunct="0">
              <a:lnSpc>
                <a:spcPct val="100000"/>
              </a:lnSpc>
              <a:spcBef>
                <a:spcPts val="0"/>
              </a:spcBef>
              <a:spcAft>
                <a:spcPts val="0"/>
              </a:spcAft>
            </a:pPr>
            <a:r>
              <a:rPr lang="cs-CZ" sz="1600" dirty="0"/>
              <a:t>jedna z nejdůležitějších částí žádosti, neodbývejte ji,</a:t>
            </a:r>
          </a:p>
          <a:p>
            <a:pPr lvl="0" algn="just" hangingPunct="0">
              <a:lnSpc>
                <a:spcPct val="100000"/>
              </a:lnSpc>
              <a:spcBef>
                <a:spcPts val="0"/>
              </a:spcBef>
              <a:spcAft>
                <a:spcPts val="0"/>
              </a:spcAft>
            </a:pPr>
            <a:r>
              <a:rPr lang="cs-CZ" sz="1600" dirty="0"/>
              <a:t>nemudrujte, nefilosofujte, nebásněte, buďte konkrétní a exaktní: čísla, data,</a:t>
            </a:r>
          </a:p>
          <a:p>
            <a:pPr lvl="0" algn="just" hangingPunct="0">
              <a:lnSpc>
                <a:spcPct val="100000"/>
              </a:lnSpc>
              <a:spcBef>
                <a:spcPts val="0"/>
              </a:spcBef>
              <a:spcAft>
                <a:spcPts val="0"/>
              </a:spcAft>
            </a:pPr>
            <a:r>
              <a:rPr lang="cs-CZ" sz="1600" dirty="0"/>
              <a:t>soustřeďte se na ty potřeby, které korespondují s cíli a aktivitami projektu, </a:t>
            </a:r>
            <a:br>
              <a:rPr lang="cs-CZ" sz="1600" dirty="0"/>
            </a:br>
            <a:r>
              <a:rPr lang="cs-CZ" sz="1600" dirty="0"/>
              <a:t>a tuto vazbu prokažte,</a:t>
            </a:r>
          </a:p>
          <a:p>
            <a:pPr lvl="0" algn="just" hangingPunct="0">
              <a:lnSpc>
                <a:spcPct val="100000"/>
              </a:lnSpc>
              <a:spcBef>
                <a:spcPts val="0"/>
              </a:spcBef>
              <a:spcAft>
                <a:spcPts val="0"/>
              </a:spcAft>
            </a:pPr>
            <a:r>
              <a:rPr lang="cs-CZ" sz="1600" dirty="0"/>
              <a:t>držte se cílové skupiny/cílových skupin,</a:t>
            </a:r>
          </a:p>
          <a:p>
            <a:pPr lvl="0" algn="just" hangingPunct="0">
              <a:lnSpc>
                <a:spcPct val="100000"/>
              </a:lnSpc>
              <a:spcBef>
                <a:spcPts val="0"/>
              </a:spcBef>
              <a:spcAft>
                <a:spcPts val="0"/>
              </a:spcAft>
            </a:pPr>
            <a:r>
              <a:rPr lang="cs-CZ" sz="1600" dirty="0"/>
              <a:t>odvolejte se na analytické materiály, dejte je do přílohy,</a:t>
            </a:r>
          </a:p>
          <a:p>
            <a:pPr lvl="0" algn="just" hangingPunct="0">
              <a:lnSpc>
                <a:spcPct val="100000"/>
              </a:lnSpc>
              <a:spcBef>
                <a:spcPts val="0"/>
              </a:spcBef>
              <a:spcAft>
                <a:spcPts val="0"/>
              </a:spcAft>
            </a:pPr>
            <a:r>
              <a:rPr lang="cs-CZ" sz="1600" dirty="0"/>
              <a:t>odvolejte se na strategické dokumenty, dejte je do přílohy.</a:t>
            </a:r>
          </a:p>
          <a:p>
            <a:pPr lvl="1">
              <a:lnSpc>
                <a:spcPct val="100000"/>
              </a:lnSpc>
              <a:spcBef>
                <a:spcPts val="0"/>
              </a:spcBef>
            </a:pPr>
            <a:endParaRPr lang="cs-CZ" sz="1600" dirty="0"/>
          </a:p>
          <a:p>
            <a:pPr marL="342900" indent="-342900">
              <a:spcAft>
                <a:spcPts val="1200"/>
              </a:spcAft>
              <a:buAutoNum type="arabicParenR"/>
            </a:pPr>
            <a:endParaRPr lang="cs-CZ" sz="1800" b="1" u="sng" cap="all" dirty="0"/>
          </a:p>
          <a:p>
            <a:endParaRPr lang="cs-CZ" sz="1800" b="1" u="sng" cap="all"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a:t>
            </a:fld>
            <a:endParaRPr lang="cs-CZ" dirty="0"/>
          </a:p>
        </p:txBody>
      </p:sp>
    </p:spTree>
    <p:extLst>
      <p:ext uri="{BB962C8B-B14F-4D97-AF65-F5344CB8AC3E}">
        <p14:creationId xmlns:p14="http://schemas.microsoft.com/office/powerpoint/2010/main" val="3295033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Subjekty projektu</a:t>
            </a:r>
          </a:p>
        </p:txBody>
      </p:sp>
      <p:sp>
        <p:nvSpPr>
          <p:cNvPr id="6" name="Zástupný symbol pro obsah 5"/>
          <p:cNvSpPr>
            <a:spLocks noGrp="1"/>
          </p:cNvSpPr>
          <p:nvPr>
            <p:ph idx="10"/>
          </p:nvPr>
        </p:nvSpPr>
        <p:spPr>
          <a:xfrm>
            <a:off x="6300192" y="1268760"/>
            <a:ext cx="2646039" cy="5458966"/>
          </a:xfrm>
        </p:spPr>
        <p:txBody>
          <a:bodyPr/>
          <a:lstStyle/>
          <a:p>
            <a:pPr>
              <a:lnSpc>
                <a:spcPct val="100000"/>
              </a:lnSpc>
              <a:spcBef>
                <a:spcPts val="0"/>
              </a:spcBef>
            </a:pPr>
            <a:r>
              <a:rPr lang="cs-CZ" sz="1400" dirty="0"/>
              <a:t>Vybrat Typ subjektu.</a:t>
            </a:r>
          </a:p>
          <a:p>
            <a:pPr>
              <a:lnSpc>
                <a:spcPct val="100000"/>
              </a:lnSpc>
              <a:spcBef>
                <a:spcPts val="0"/>
              </a:spcBef>
            </a:pPr>
            <a:r>
              <a:rPr lang="cs-CZ" sz="1400" dirty="0"/>
              <a:t>Nejdůležitější je typ </a:t>
            </a:r>
          </a:p>
          <a:p>
            <a:pPr>
              <a:lnSpc>
                <a:spcPct val="100000"/>
              </a:lnSpc>
              <a:spcBef>
                <a:spcPts val="0"/>
              </a:spcBef>
            </a:pPr>
            <a:endParaRPr lang="cs-CZ" sz="1400" dirty="0"/>
          </a:p>
          <a:p>
            <a:pPr>
              <a:lnSpc>
                <a:spcPct val="100000"/>
              </a:lnSpc>
              <a:spcBef>
                <a:spcPts val="0"/>
              </a:spcBef>
            </a:pPr>
            <a:endParaRPr lang="cs-CZ" sz="1400" dirty="0"/>
          </a:p>
          <a:p>
            <a:pPr>
              <a:lnSpc>
                <a:spcPct val="100000"/>
              </a:lnSpc>
              <a:spcBef>
                <a:spcPts val="0"/>
              </a:spcBef>
            </a:pPr>
            <a:r>
              <a:rPr lang="cs-CZ" sz="1400" dirty="0"/>
              <a:t>Po zadání subjektu typu Žadatel/příjemce se zpřístupní záložka Rozpočet.</a:t>
            </a:r>
          </a:p>
          <a:p>
            <a:pPr>
              <a:lnSpc>
                <a:spcPct val="100000"/>
              </a:lnSpc>
              <a:spcBef>
                <a:spcPts val="0"/>
              </a:spcBef>
            </a:pPr>
            <a:r>
              <a:rPr lang="cs-CZ" sz="1400" dirty="0"/>
              <a:t>Vyplnit IČ a Validovat. </a:t>
            </a:r>
          </a:p>
          <a:p>
            <a:pPr lvl="1">
              <a:lnSpc>
                <a:spcPct val="100000"/>
              </a:lnSpc>
              <a:spcBef>
                <a:spcPts val="0"/>
              </a:spcBef>
              <a:spcAft>
                <a:spcPts val="600"/>
              </a:spcAft>
            </a:pPr>
            <a:r>
              <a:rPr lang="cs-CZ" sz="1400" dirty="0"/>
              <a:t>Po úspěšné validaci jsou data doplněna z ROS (registr osob). </a:t>
            </a:r>
          </a:p>
          <a:p>
            <a:pPr lvl="1">
              <a:lnSpc>
                <a:spcPct val="100000"/>
              </a:lnSpc>
              <a:spcBef>
                <a:spcPts val="0"/>
              </a:spcBef>
              <a:spcAft>
                <a:spcPts val="600"/>
              </a:spcAft>
            </a:pPr>
            <a:r>
              <a:rPr lang="cs-CZ" sz="1400" dirty="0"/>
              <a:t>Pokud nelze validovat, kontaktujte technickou podporu </a:t>
            </a:r>
            <a:r>
              <a:rPr lang="cs-CZ" sz="1400" dirty="0">
                <a:hlinkClick r:id="rId3"/>
              </a:rPr>
              <a:t>iskp@mpsv.cz</a:t>
            </a:r>
            <a:r>
              <a:rPr lang="cs-CZ" sz="1400" dirty="0"/>
              <a:t>. </a:t>
            </a:r>
          </a:p>
          <a:p>
            <a:pPr marL="432000" lvl="1" indent="-432000">
              <a:lnSpc>
                <a:spcPct val="100000"/>
              </a:lnSpc>
              <a:spcBef>
                <a:spcPts val="0"/>
              </a:spcBef>
              <a:spcAft>
                <a:spcPts val="600"/>
              </a:spcAft>
              <a:buSzPct val="100000"/>
              <a:buFont typeface="Wingdings" panose="05000000000000000000" pitchFamily="2" charset="2"/>
              <a:buChar char=""/>
            </a:pPr>
            <a:r>
              <a:rPr lang="cs-CZ" sz="1400" dirty="0"/>
              <a:t>Počet zaměstnanců </a:t>
            </a:r>
            <a:br>
              <a:rPr lang="cs-CZ" sz="1400" dirty="0"/>
            </a:br>
            <a:r>
              <a:rPr lang="cs-CZ" sz="1400" dirty="0"/>
              <a:t>a Roční obrat – vazba </a:t>
            </a:r>
            <a:br>
              <a:rPr lang="cs-CZ" sz="1400" dirty="0"/>
            </a:br>
            <a:r>
              <a:rPr lang="cs-CZ" sz="1400" dirty="0"/>
              <a:t>na hodnocení projektu – eliminační kritérium Ověření administrativní, finanční </a:t>
            </a:r>
            <a:br>
              <a:rPr lang="cs-CZ" sz="1400" dirty="0"/>
            </a:br>
            <a:r>
              <a:rPr lang="cs-CZ" sz="1400" dirty="0"/>
              <a:t>a provozní kapacity žadatele.</a:t>
            </a:r>
          </a:p>
          <a:p>
            <a:pPr>
              <a:lnSpc>
                <a:spcPct val="100000"/>
              </a:lnSpc>
              <a:spcBef>
                <a:spcPts val="0"/>
              </a:spcBef>
            </a:pP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30</a:t>
            </a:fld>
            <a:endParaRPr lang="cs-CZ"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96752"/>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90181" y="299695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151681" y="4149080"/>
            <a:ext cx="15496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707837" y="4149080"/>
            <a:ext cx="95553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7780" y="1916832"/>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93475" y="5877272"/>
            <a:ext cx="7330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211960" y="5900999"/>
            <a:ext cx="29968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1619671" y="4797152"/>
            <a:ext cx="2891969"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03232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osoby subjektu</a:t>
            </a:r>
          </a:p>
        </p:txBody>
      </p:sp>
      <p:sp>
        <p:nvSpPr>
          <p:cNvPr id="4" name="Zástupný symbol pro obsah 3"/>
          <p:cNvSpPr>
            <a:spLocks noGrp="1"/>
          </p:cNvSpPr>
          <p:nvPr>
            <p:ph idx="10"/>
          </p:nvPr>
        </p:nvSpPr>
        <p:spPr>
          <a:xfrm>
            <a:off x="276402" y="5428078"/>
            <a:ext cx="8486816" cy="1080120"/>
          </a:xfrm>
        </p:spPr>
        <p:txBody>
          <a:bodyPr/>
          <a:lstStyle/>
          <a:p>
            <a:pPr algn="just">
              <a:spcBef>
                <a:spcPts val="0"/>
              </a:spcBef>
              <a:spcAft>
                <a:spcPts val="0"/>
              </a:spcAft>
            </a:pPr>
            <a:r>
              <a:rPr lang="cs-CZ" sz="2000" dirty="0"/>
              <a:t>Nutno vložit hlavní kontaktní osobu a minimálně jednoho statutárního zástupce (rozlišit zaškrtnutím </a:t>
            </a:r>
            <a:r>
              <a:rPr lang="cs-CZ" sz="2000" dirty="0" err="1"/>
              <a:t>checkboxu</a:t>
            </a:r>
            <a:r>
              <a:rPr lang="cs-CZ" sz="2000" dirty="0"/>
              <a:t>).</a:t>
            </a:r>
          </a:p>
          <a:p>
            <a:pPr algn="just">
              <a:spcBef>
                <a:spcPts val="0"/>
              </a:spcBef>
              <a:spcAft>
                <a:spcPts val="0"/>
              </a:spcAft>
            </a:pPr>
            <a:r>
              <a:rPr lang="cs-CZ" sz="2000" dirty="0"/>
              <a:t>Každá další osoba je vložena pomocí Nový záznam.</a:t>
            </a:r>
          </a:p>
        </p:txBody>
      </p:sp>
      <p:sp>
        <p:nvSpPr>
          <p:cNvPr id="5" name="Zástupný symbol pro číslo snímku 4"/>
          <p:cNvSpPr>
            <a:spLocks noGrp="1"/>
          </p:cNvSpPr>
          <p:nvPr>
            <p:ph type="sldNum" sz="quarter" idx="13"/>
          </p:nvPr>
        </p:nvSpPr>
        <p:spPr>
          <a:xfrm>
            <a:off x="8586472" y="6453336"/>
            <a:ext cx="468000" cy="180000"/>
          </a:xfrm>
        </p:spPr>
        <p:txBody>
          <a:bodyPr/>
          <a:lstStyle/>
          <a:p>
            <a:r>
              <a:rPr lang="cs-CZ" dirty="0"/>
              <a:t>36</a:t>
            </a:r>
          </a:p>
        </p:txBody>
      </p:sp>
      <p:sp>
        <p:nvSpPr>
          <p:cNvPr id="3" name="Obdélník 2"/>
          <p:cNvSpPr/>
          <p:nvPr/>
        </p:nvSpPr>
        <p:spPr>
          <a:xfrm>
            <a:off x="2561644" y="3933532"/>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573568" y="393305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2" y="1196751"/>
            <a:ext cx="8544070" cy="423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323528" y="5061908"/>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14393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ÚČTY SUBJEKTU, ÚČETNÍ OBDOBÍ, KATEGORIE INTERVENCÍ </a:t>
            </a:r>
          </a:p>
        </p:txBody>
      </p:sp>
      <p:sp>
        <p:nvSpPr>
          <p:cNvPr id="4" name="Zástupný symbol pro obsah 3"/>
          <p:cNvSpPr>
            <a:spLocks noGrp="1"/>
          </p:cNvSpPr>
          <p:nvPr>
            <p:ph idx="10"/>
          </p:nvPr>
        </p:nvSpPr>
        <p:spPr>
          <a:xfrm>
            <a:off x="2771800" y="1484784"/>
            <a:ext cx="6048672" cy="4824536"/>
          </a:xfrm>
        </p:spPr>
        <p:txBody>
          <a:bodyPr/>
          <a:lstStyle/>
          <a:p>
            <a:pPr algn="just">
              <a:lnSpc>
                <a:spcPct val="100000"/>
              </a:lnSpc>
              <a:spcBef>
                <a:spcPts val="0"/>
              </a:spcBef>
              <a:spcAft>
                <a:spcPts val="0"/>
              </a:spcAft>
            </a:pPr>
            <a:r>
              <a:rPr lang="cs-CZ" sz="1800" dirty="0"/>
              <a:t>Záložky Účty subjektu, Účetní období a Kategorie intervencí se v žádosti o finanční podporu nevyplňují, </a:t>
            </a:r>
            <a:r>
              <a:rPr lang="cs-CZ" sz="1800" b="1" dirty="0"/>
              <a:t>jsou </a:t>
            </a:r>
            <a:r>
              <a:rPr lang="cs-CZ" sz="1800" b="1" dirty="0" err="1"/>
              <a:t>NEeditovatelné</a:t>
            </a:r>
            <a:r>
              <a:rPr lang="cs-CZ" sz="1800" b="1" dirty="0"/>
              <a:t>!!!</a:t>
            </a:r>
          </a:p>
          <a:p>
            <a:pPr marL="0" indent="0" algn="just">
              <a:lnSpc>
                <a:spcPct val="100000"/>
              </a:lnSpc>
              <a:spcBef>
                <a:spcPts val="0"/>
              </a:spcBef>
              <a:spcAft>
                <a:spcPts val="0"/>
              </a:spcAft>
              <a:buNone/>
            </a:pPr>
            <a:endParaRPr lang="cs-CZ" sz="1800" dirty="0"/>
          </a:p>
          <a:p>
            <a:pPr algn="just">
              <a:lnSpc>
                <a:spcPct val="100000"/>
              </a:lnSpc>
              <a:spcBef>
                <a:spcPts val="0"/>
              </a:spcBef>
              <a:spcAft>
                <a:spcPts val="0"/>
              </a:spcAft>
            </a:pPr>
            <a:r>
              <a:rPr lang="cs-CZ" sz="1800" dirty="0"/>
              <a:t>Žadatel vyplňuje až před přípravou právního aktu na vyzvání poskytovatele podpory.</a:t>
            </a:r>
          </a:p>
          <a:p>
            <a:pPr algn="just">
              <a:lnSpc>
                <a:spcPct val="100000"/>
              </a:lnSpc>
              <a:spcBef>
                <a:spcPts val="0"/>
              </a:spcBef>
              <a:spcAft>
                <a:spcPts val="0"/>
              </a:spcAft>
            </a:pPr>
            <a:endParaRPr lang="cs-CZ" sz="1800" dirty="0"/>
          </a:p>
          <a:p>
            <a:pPr algn="just">
              <a:lnSpc>
                <a:spcPct val="100000"/>
              </a:lnSpc>
              <a:spcBef>
                <a:spcPts val="0"/>
              </a:spcBef>
              <a:spcAft>
                <a:spcPts val="0"/>
              </a:spcAft>
            </a:pPr>
            <a:r>
              <a:rPr lang="cs-CZ" sz="1800" b="1" dirty="0">
                <a:hlinkClick r:id="rId3"/>
              </a:rPr>
              <a:t>Pokyny k doplnění žádosti o podporu v IS KP14+ před vydáním právního aktu</a:t>
            </a:r>
            <a:r>
              <a:rPr lang="cs-CZ" sz="1800" b="1" dirty="0"/>
              <a:t> </a:t>
            </a:r>
            <a:r>
              <a:rPr lang="cs-CZ" sz="1800" dirty="0"/>
              <a:t>(v aktuálním vydání).</a:t>
            </a:r>
          </a:p>
          <a:p>
            <a:pPr marL="0" indent="0" algn="just">
              <a:lnSpc>
                <a:spcPct val="100000"/>
              </a:lnSpc>
              <a:spcBef>
                <a:spcPts val="0"/>
              </a:spcBef>
              <a:spcAft>
                <a:spcPts val="0"/>
              </a:spcAft>
              <a:buNone/>
            </a:pPr>
            <a:endParaRPr lang="cs-CZ" sz="1800" dirty="0"/>
          </a:p>
          <a:p>
            <a:pPr lvl="1">
              <a:lnSpc>
                <a:spcPct val="100000"/>
              </a:lnSpc>
              <a:spcBef>
                <a:spcPts val="0"/>
              </a:spcBef>
              <a:spcAft>
                <a:spcPts val="600"/>
              </a:spcAft>
            </a:pPr>
            <a:r>
              <a:rPr lang="cs-CZ" sz="1400" dirty="0"/>
              <a:t>https://www.esfcr.cz/formulare-pro-uzavreni-pravniho-aktu-a-vzory-pravnich-aktu-o-poskytnuti-podpory-na-projekt-opz/-/dokument/798824</a:t>
            </a:r>
          </a:p>
          <a:p>
            <a:pPr algn="just">
              <a:lnSpc>
                <a:spcPct val="100000"/>
              </a:lnSpc>
              <a:spcBef>
                <a:spcPts val="0"/>
              </a:spcBef>
              <a:spcAft>
                <a:spcPts val="0"/>
              </a:spcAft>
            </a:pPr>
            <a:endParaRPr lang="cs-CZ" sz="14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32</a:t>
            </a:fld>
            <a:endParaRPr lang="cs-CZ" dirty="0"/>
          </a:p>
        </p:txBody>
      </p:sp>
      <p:sp>
        <p:nvSpPr>
          <p:cNvPr id="3" name="Obdélník 2"/>
          <p:cNvSpPr/>
          <p:nvPr/>
        </p:nvSpPr>
        <p:spPr>
          <a:xfrm>
            <a:off x="323528" y="5022994"/>
            <a:ext cx="1512168" cy="350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467544" y="3140968"/>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71783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Rozpočet jednotkový </a:t>
            </a:r>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33</a:t>
            </a:fld>
            <a:endParaRPr lang="cs-CZ" dirty="0"/>
          </a:p>
        </p:txBody>
      </p:sp>
      <p:sp>
        <p:nvSpPr>
          <p:cNvPr id="7" name="Zástupný symbol pro obsah 6"/>
          <p:cNvSpPr>
            <a:spLocks noGrp="1"/>
          </p:cNvSpPr>
          <p:nvPr>
            <p:ph idx="13"/>
          </p:nvPr>
        </p:nvSpPr>
        <p:spPr>
          <a:xfrm>
            <a:off x="5724128" y="1916832"/>
            <a:ext cx="3168352" cy="4356484"/>
          </a:xfrm>
        </p:spPr>
        <p:txBody>
          <a:bodyPr/>
          <a:lstStyle/>
          <a:p>
            <a:pPr>
              <a:lnSpc>
                <a:spcPct val="100000"/>
              </a:lnSpc>
              <a:spcBef>
                <a:spcPts val="0"/>
              </a:spcBef>
              <a:spcAft>
                <a:spcPts val="1200"/>
              </a:spcAft>
              <a:buFont typeface="Wingdings" panose="05000000000000000000" pitchFamily="2" charset="2"/>
              <a:buChar char=""/>
            </a:pPr>
            <a:r>
              <a:rPr lang="cs-CZ" sz="1800" dirty="0"/>
              <a:t>Přímá editace nákladů.</a:t>
            </a:r>
          </a:p>
          <a:p>
            <a:pPr>
              <a:lnSpc>
                <a:spcPct val="100000"/>
              </a:lnSpc>
              <a:spcBef>
                <a:spcPts val="0"/>
              </a:spcBef>
              <a:spcAft>
                <a:spcPts val="1200"/>
              </a:spcAft>
              <a:buFont typeface="Wingdings" panose="05000000000000000000" pitchFamily="2" charset="2"/>
              <a:buChar char=""/>
            </a:pPr>
            <a:r>
              <a:rPr lang="cs-CZ" sz="1800" b="1" dirty="0"/>
              <a:t>Editovat vše </a:t>
            </a:r>
            <a:r>
              <a:rPr lang="cs-CZ" sz="1800" dirty="0"/>
              <a:t>(tlačítko </a:t>
            </a:r>
            <a:br>
              <a:rPr lang="cs-CZ" sz="1800" dirty="0"/>
            </a:br>
            <a:r>
              <a:rPr lang="cs-CZ" sz="1800" dirty="0"/>
              <a:t>pod rozpočtem) – umožňuje přímé vpisování nákladů do  rozpočtu. </a:t>
            </a:r>
            <a:br>
              <a:rPr lang="cs-CZ" sz="1800" dirty="0"/>
            </a:br>
            <a:r>
              <a:rPr lang="cs-CZ" sz="1800" dirty="0"/>
              <a:t>Po vyplnění celého rozpočtu stačí zmáčknout </a:t>
            </a:r>
            <a:r>
              <a:rPr lang="cs-CZ" sz="1800" b="1" dirty="0"/>
              <a:t>Uložit vše</a:t>
            </a:r>
            <a:r>
              <a:rPr lang="cs-CZ" sz="1800" dirty="0"/>
              <a:t>.</a:t>
            </a:r>
            <a:r>
              <a:rPr lang="cs-CZ" sz="1800" b="1" dirty="0"/>
              <a:t> </a:t>
            </a:r>
          </a:p>
          <a:p>
            <a:pPr>
              <a:lnSpc>
                <a:spcPct val="100000"/>
              </a:lnSpc>
              <a:spcBef>
                <a:spcPts val="0"/>
              </a:spcBef>
              <a:spcAft>
                <a:spcPts val="1200"/>
              </a:spcAft>
              <a:buFont typeface="Wingdings" panose="05000000000000000000" pitchFamily="2" charset="2"/>
              <a:buChar char=""/>
            </a:pPr>
            <a:r>
              <a:rPr lang="cs-CZ" sz="1800" b="1" u="sng" dirty="0"/>
              <a:t>Možno exportovat </a:t>
            </a:r>
            <a:br>
              <a:rPr lang="cs-CZ" sz="1800" b="1" u="sng" dirty="0"/>
            </a:br>
            <a:r>
              <a:rPr lang="cs-CZ" sz="1800" b="1" u="sng" dirty="0"/>
              <a:t>do Excelu!!!</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23339"/>
            <a:ext cx="5178856" cy="521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195736" y="6390953"/>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06787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Rozpočet jednotkový </a:t>
            </a:r>
          </a:p>
        </p:txBody>
      </p:sp>
      <p:sp>
        <p:nvSpPr>
          <p:cNvPr id="6" name="Zástupný symbol pro obsah 5"/>
          <p:cNvSpPr>
            <a:spLocks noGrp="1"/>
          </p:cNvSpPr>
          <p:nvPr>
            <p:ph idx="10"/>
          </p:nvPr>
        </p:nvSpPr>
        <p:spPr>
          <a:xfrm>
            <a:off x="514494" y="4941168"/>
            <a:ext cx="8064000" cy="1490110"/>
          </a:xfrm>
        </p:spPr>
        <p:txBody>
          <a:bodyPr/>
          <a:lstStyle/>
          <a:p>
            <a:pPr algn="just">
              <a:lnSpc>
                <a:spcPct val="100000"/>
              </a:lnSpc>
              <a:spcBef>
                <a:spcPts val="0"/>
              </a:spcBef>
            </a:pPr>
            <a:r>
              <a:rPr lang="cs-CZ" sz="1800" dirty="0"/>
              <a:t>Editace po jednotlivých řádcích.</a:t>
            </a:r>
          </a:p>
          <a:p>
            <a:pPr algn="just">
              <a:lnSpc>
                <a:spcPct val="100000"/>
              </a:lnSpc>
              <a:spcBef>
                <a:spcPts val="0"/>
              </a:spcBef>
            </a:pPr>
            <a:r>
              <a:rPr lang="cs-CZ" sz="1800" dirty="0"/>
              <a:t>Aktivní řádek možno editovat přímo </a:t>
            </a:r>
            <a:r>
              <a:rPr lang="cs-CZ" sz="1800" u="sng" dirty="0"/>
              <a:t>pod</a:t>
            </a:r>
            <a:r>
              <a:rPr lang="cs-CZ" sz="1800" dirty="0"/>
              <a:t> rozpočtem.</a:t>
            </a:r>
          </a:p>
          <a:p>
            <a:pPr algn="just">
              <a:lnSpc>
                <a:spcPct val="100000"/>
              </a:lnSpc>
              <a:spcBef>
                <a:spcPts val="0"/>
              </a:spcBef>
            </a:pPr>
            <a:r>
              <a:rPr lang="cs-CZ" sz="1800" dirty="0"/>
              <a:t>U položek označených zelenou fajfkou, je možno vytvářet podpoložky – přes tlačítko Nový záznam.</a:t>
            </a:r>
          </a:p>
          <a:p>
            <a:pPr algn="just">
              <a:lnSpc>
                <a:spcPct val="100000"/>
              </a:lnSpc>
              <a:spcBef>
                <a:spcPts val="0"/>
              </a:spcBef>
            </a:pPr>
            <a:r>
              <a:rPr lang="cs-CZ" sz="1800" dirty="0"/>
              <a:t>Každou vyplněnou/založenou položku je potřeba ULOŽIT!!!</a:t>
            </a:r>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34</a:t>
            </a:fld>
            <a:endParaRPr lang="cs-CZ"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15082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Přehled zdrojů financování</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35</a:t>
            </a:fld>
            <a:endParaRPr lang="cs-CZ" dirty="0"/>
          </a:p>
        </p:txBody>
      </p:sp>
      <p:sp>
        <p:nvSpPr>
          <p:cNvPr id="5" name="Zástupný symbol pro obsah 4"/>
          <p:cNvSpPr>
            <a:spLocks noGrp="1"/>
          </p:cNvSpPr>
          <p:nvPr>
            <p:ph idx="13"/>
          </p:nvPr>
        </p:nvSpPr>
        <p:spPr>
          <a:xfrm>
            <a:off x="388902" y="5121188"/>
            <a:ext cx="5256584" cy="1368152"/>
          </a:xfrm>
        </p:spPr>
        <p:txBody>
          <a:bodyPr/>
          <a:lstStyle/>
          <a:p>
            <a:pPr algn="just">
              <a:lnSpc>
                <a:spcPct val="100000"/>
              </a:lnSpc>
              <a:spcBef>
                <a:spcPts val="0"/>
              </a:spcBef>
              <a:buFont typeface="Wingdings" panose="05000000000000000000" pitchFamily="2" charset="2"/>
              <a:buChar char=""/>
            </a:pPr>
            <a:r>
              <a:rPr lang="cs-CZ" sz="1800" dirty="0"/>
              <a:t>Rozpad zdrojů financování pomocí tlačítka Rozpad financí.</a:t>
            </a:r>
          </a:p>
          <a:p>
            <a:pPr algn="just">
              <a:lnSpc>
                <a:spcPct val="100000"/>
              </a:lnSpc>
              <a:spcBef>
                <a:spcPts val="0"/>
              </a:spcBef>
              <a:buFont typeface="Wingdings" panose="05000000000000000000" pitchFamily="2" charset="2"/>
              <a:buChar char=""/>
            </a:pPr>
            <a:r>
              <a:rPr lang="cs-CZ" sz="1800" dirty="0"/>
              <a:t>Po každé změně rozpočtu nutno provést rozpad financí znovu.</a:t>
            </a:r>
          </a:p>
          <a:p>
            <a:pPr marL="0" indent="0" algn="just">
              <a:lnSpc>
                <a:spcPct val="100000"/>
              </a:lnSpc>
              <a:spcBef>
                <a:spcPts val="0"/>
              </a:spcBef>
              <a:spcAft>
                <a:spcPts val="0"/>
              </a:spcAft>
              <a:buNone/>
            </a:pPr>
            <a:endParaRPr lang="cs-CZ" sz="20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609671"/>
            <a:ext cx="3206071"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 name="Obdélník 2"/>
          <p:cNvSpPr/>
          <p:nvPr/>
        </p:nvSpPr>
        <p:spPr>
          <a:xfrm>
            <a:off x="5580112" y="2780928"/>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72764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Finanční plán</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36</a:t>
            </a:fld>
            <a:endParaRPr lang="cs-CZ" dirty="0"/>
          </a:p>
        </p:txBody>
      </p:sp>
      <p:sp>
        <p:nvSpPr>
          <p:cNvPr id="5" name="Zástupný symbol pro obsah 4"/>
          <p:cNvSpPr>
            <a:spLocks noGrp="1"/>
          </p:cNvSpPr>
          <p:nvPr>
            <p:ph idx="13"/>
          </p:nvPr>
        </p:nvSpPr>
        <p:spPr>
          <a:xfrm>
            <a:off x="431540" y="5373216"/>
            <a:ext cx="8208912" cy="1152128"/>
          </a:xfrm>
        </p:spPr>
        <p:txBody>
          <a:bodyPr/>
          <a:lstStyle/>
          <a:p>
            <a:pPr algn="just">
              <a:lnSpc>
                <a:spcPct val="100000"/>
              </a:lnSpc>
              <a:spcBef>
                <a:spcPts val="0"/>
              </a:spcBef>
              <a:buFont typeface="Wingdings" panose="05000000000000000000" pitchFamily="2" charset="2"/>
              <a:buChar char=""/>
            </a:pPr>
            <a:r>
              <a:rPr lang="cs-CZ" sz="1800" dirty="0"/>
              <a:t>Finanční plán se generuje automaticky, ale žadatel ho může ručně upravit.</a:t>
            </a:r>
          </a:p>
          <a:p>
            <a:pPr algn="just">
              <a:lnSpc>
                <a:spcPct val="100000"/>
              </a:lnSpc>
              <a:spcBef>
                <a:spcPts val="0"/>
              </a:spcBef>
              <a:buFont typeface="Wingdings" panose="05000000000000000000" pitchFamily="2" charset="2"/>
              <a:buChar char=""/>
            </a:pPr>
            <a:r>
              <a:rPr lang="cs-CZ" sz="1800" dirty="0"/>
              <a:t>Automatické generování FP je převzato z nastavení Výzvy ŘO do výzev MAS.</a:t>
            </a:r>
          </a:p>
          <a:p>
            <a:pPr algn="just">
              <a:lnSpc>
                <a:spcPct val="100000"/>
              </a:lnSpc>
              <a:spcBef>
                <a:spcPts val="0"/>
              </a:spcBef>
              <a:buFont typeface="Wingdings" panose="05000000000000000000" pitchFamily="2" charset="2"/>
              <a:buChar char=""/>
            </a:pPr>
            <a:r>
              <a:rPr lang="cs-CZ" sz="1800" dirty="0"/>
              <a:t>Kontrola shody částek finančního plánu a rozpočtu.</a:t>
            </a:r>
          </a:p>
          <a:p>
            <a:pPr algn="just">
              <a:lnSpc>
                <a:spcPct val="100000"/>
              </a:lnSpc>
              <a:spcBef>
                <a:spcPts val="0"/>
              </a:spcBef>
              <a:buFont typeface="Wingdings" panose="05000000000000000000" pitchFamily="2" charset="2"/>
              <a:buChar char=""/>
            </a:pPr>
            <a:endParaRPr lang="cs-CZ" sz="18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211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86559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37</a:t>
            </a:fld>
            <a:endParaRPr lang="cs-CZ" dirty="0"/>
          </a:p>
        </p:txBody>
      </p:sp>
      <p:pic>
        <p:nvPicPr>
          <p:cNvPr id="1029" name="Picture 5" descr="C:\Users\michaela.sedlackova\Desktop\Printscreeny_IS KP14+\veřejné zakázky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196752"/>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231" y="3212976"/>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3"/>
          </p:nvPr>
        </p:nvSpPr>
        <p:spPr>
          <a:xfrm>
            <a:off x="395536" y="3789040"/>
            <a:ext cx="5184576" cy="2880320"/>
          </a:xfrm>
        </p:spPr>
        <p:txBody>
          <a:bodyPr/>
          <a:lstStyle/>
          <a:p>
            <a:pPr>
              <a:lnSpc>
                <a:spcPct val="100000"/>
              </a:lnSpc>
              <a:spcBef>
                <a:spcPts val="0"/>
              </a:spcBef>
              <a:buFont typeface="Wingdings" panose="05000000000000000000" pitchFamily="2" charset="2"/>
              <a:buChar char=""/>
            </a:pPr>
            <a:r>
              <a:rPr lang="cs-CZ" sz="1600" dirty="0"/>
              <a:t>Záložka Projekt </a:t>
            </a:r>
            <a:br>
              <a:rPr lang="cs-CZ" sz="1600" dirty="0"/>
            </a:br>
            <a:r>
              <a:rPr lang="cs-CZ" sz="1600" dirty="0"/>
              <a:t>(sekce Identifikace projektu)</a:t>
            </a:r>
          </a:p>
          <a:p>
            <a:pPr algn="just">
              <a:lnSpc>
                <a:spcPct val="100000"/>
              </a:lnSpc>
              <a:spcBef>
                <a:spcPts val="0"/>
              </a:spcBef>
              <a:buFont typeface="Wingdings" panose="05000000000000000000" pitchFamily="2" charset="2"/>
              <a:buChar char=""/>
            </a:pPr>
            <a:r>
              <a:rPr lang="cs-CZ" sz="1600" dirty="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dirty="0"/>
              <a:t>v případě, že zadavatel nepatří mezi veřejné </a:t>
            </a:r>
            <a:br>
              <a:rPr lang="cs-CZ" sz="1400" dirty="0"/>
            </a:br>
            <a:r>
              <a:rPr lang="cs-CZ" sz="1400" dirty="0"/>
              <a:t>či sektorové zadavatele podle § 2 odst. 2 a 6 zákona </a:t>
            </a:r>
            <a:br>
              <a:rPr lang="cs-CZ" sz="1400" dirty="0"/>
            </a:br>
            <a:r>
              <a:rPr lang="cs-CZ" sz="1400" dirty="0"/>
              <a:t>č.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dirty="0"/>
          </a:p>
        </p:txBody>
      </p:sp>
    </p:spTree>
    <p:extLst>
      <p:ext uri="{BB962C8B-B14F-4D97-AF65-F5344CB8AC3E}">
        <p14:creationId xmlns:p14="http://schemas.microsoft.com/office/powerpoint/2010/main" val="1722158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38</a:t>
            </a:fld>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157727695"/>
              </p:ext>
            </p:extLst>
          </p:nvPr>
        </p:nvGraphicFramePr>
        <p:xfrm>
          <a:off x="633605" y="1294240"/>
          <a:ext cx="7881917" cy="4953744"/>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a:t>
                      </a:r>
                      <a:r>
                        <a:rPr lang="cs-CZ" b="1" baseline="0" dirty="0"/>
                        <a:t> dodavatele je vázán na VŘ</a:t>
                      </a:r>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b="0" dirty="0"/>
                        <a:t>Rozhodnutí </a:t>
                      </a:r>
                      <a:br>
                        <a:rPr lang="cs-CZ" sz="1800" b="0" dirty="0"/>
                      </a:br>
                      <a:r>
                        <a:rPr lang="cs-CZ" sz="1800" b="0" dirty="0"/>
                        <a:t>o dodavateli vychází z dříve získaných</a:t>
                      </a:r>
                      <a:r>
                        <a:rPr lang="cs-CZ" sz="1800" b="0" baseline="0" dirty="0"/>
                        <a:t> informací na trhu (resp. cenách) nebo průzkumu trhu</a:t>
                      </a:r>
                    </a:p>
                    <a:p>
                      <a:pPr marL="285750" indent="-285750" algn="l">
                        <a:buFont typeface="Arial" panose="020B0604020202020204" pitchFamily="34" charset="0"/>
                        <a:buChar char="•"/>
                      </a:pPr>
                      <a:r>
                        <a:rPr lang="cs-CZ" sz="1800" b="0" baseline="0" dirty="0"/>
                        <a:t>Doložení účetního dokladu – zřejmý předmět zakázky, množství plnění </a:t>
                      </a:r>
                      <a:br>
                        <a:rPr lang="cs-CZ" sz="1800" b="0" baseline="0" dirty="0"/>
                      </a:br>
                      <a:r>
                        <a:rPr lang="cs-CZ" sz="1800" b="0" baseline="0" dirty="0"/>
                        <a:t>a cena</a:t>
                      </a:r>
                      <a:endParaRPr lang="cs-CZ" sz="1800" b="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a:t>Povinnost zveřejnit výzvu na esfcr.cz </a:t>
                      </a:r>
                    </a:p>
                    <a:p>
                      <a:pPr marL="285750" indent="-285750" algn="l">
                        <a:buFont typeface="Arial" panose="020B0604020202020204" pitchFamily="34" charset="0"/>
                        <a:buChar char="•"/>
                      </a:pPr>
                      <a:r>
                        <a:rPr lang="cs-CZ" sz="1800" b="0" dirty="0"/>
                        <a:t>Zápis o hodnocení nabídek</a:t>
                      </a:r>
                    </a:p>
                    <a:p>
                      <a:pPr marL="285750" indent="-285750" algn="l">
                        <a:buFont typeface="Arial" panose="020B0604020202020204" pitchFamily="34" charset="0"/>
                        <a:buChar char="•"/>
                      </a:pPr>
                      <a:r>
                        <a:rPr lang="cs-CZ" sz="1800" b="0" dirty="0"/>
                        <a:t>Písemná smlouva </a:t>
                      </a:r>
                      <a:br>
                        <a:rPr lang="cs-CZ" sz="1800" b="0" dirty="0"/>
                      </a:br>
                      <a:r>
                        <a:rPr lang="cs-CZ" sz="1800" b="0" dirty="0"/>
                        <a:t>s dodavatelem (alespoň ve formě písemné potvrzené objednávky</a:t>
                      </a:r>
                      <a:r>
                        <a:rPr lang="cs-CZ" sz="1800" b="0" baseline="0" dirty="0"/>
                        <a:t> dodavatelem)</a:t>
                      </a:r>
                      <a:endParaRPr lang="cs-CZ" sz="1800" b="0" dirty="0"/>
                    </a:p>
                  </a:txBody>
                  <a:tcPr/>
                </a:tc>
                <a:tc>
                  <a:txBody>
                    <a:bodyPr/>
                    <a:lstStyle/>
                    <a:p>
                      <a:pPr marL="0" indent="0" algn="l">
                        <a:buFont typeface="Arial" panose="020B0604020202020204" pitchFamily="34" charset="0"/>
                        <a:buNone/>
                      </a:pPr>
                      <a:r>
                        <a:rPr lang="cs-CZ" sz="1800" b="1" baseline="0" dirty="0"/>
                        <a:t>Dle zákona č.137/2006 Sb., </a:t>
                      </a:r>
                      <a:br>
                        <a:rPr lang="cs-CZ" sz="1800" b="1" baseline="0" dirty="0"/>
                      </a:br>
                      <a:r>
                        <a:rPr lang="cs-CZ" sz="1800" b="1" baseline="0" dirty="0"/>
                        <a:t>o veřejných zakázkách</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Písemná smlouva </a:t>
                      </a:r>
                      <a:br>
                        <a:rPr lang="cs-CZ" sz="1800" b="0" kern="1200" dirty="0">
                          <a:solidFill>
                            <a:schemeClr val="dk1"/>
                          </a:solidFill>
                          <a:latin typeface="+mn-lt"/>
                          <a:ea typeface="+mn-ea"/>
                          <a:cs typeface="+mn-cs"/>
                        </a:rPr>
                      </a:br>
                      <a:r>
                        <a:rPr lang="cs-CZ" sz="1800" b="0" kern="1200" dirty="0">
                          <a:solidFill>
                            <a:schemeClr val="dk1"/>
                          </a:solidFill>
                          <a:latin typeface="+mn-lt"/>
                          <a:ea typeface="+mn-ea"/>
                          <a:cs typeface="+mn-cs"/>
                        </a:rPr>
                        <a:t>s dodavatelem (nepostačuje objednávka)</a:t>
                      </a:r>
                    </a:p>
                  </a:txBody>
                  <a:tcPr/>
                </a:tc>
                <a:extLst>
                  <a:ext uri="{0D108BD9-81ED-4DB2-BD59-A6C34878D82A}">
                    <a16:rowId xmlns:a16="http://schemas.microsoft.com/office/drawing/2014/main" val="10002"/>
                  </a:ext>
                </a:extLst>
              </a:tr>
            </a:tbl>
          </a:graphicData>
        </a:graphic>
      </p:graphicFrame>
      <p:sp>
        <p:nvSpPr>
          <p:cNvPr id="3" name="TextovéPole 2"/>
          <p:cNvSpPr txBox="1"/>
          <p:nvPr/>
        </p:nvSpPr>
        <p:spPr>
          <a:xfrm>
            <a:off x="434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t>ÚČELOVÉ DĚLENÍ PŘEDMĚTU VZ JE NEPŘÍPUSTNÉ !!!</a:t>
            </a:r>
          </a:p>
        </p:txBody>
      </p:sp>
    </p:spTree>
    <p:extLst>
      <p:ext uri="{BB962C8B-B14F-4D97-AF65-F5344CB8AC3E}">
        <p14:creationId xmlns:p14="http://schemas.microsoft.com/office/powerpoint/2010/main" val="3114104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čestné prohlášení</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39</a:t>
            </a:fld>
            <a:endParaRPr lang="cs-CZ" dirty="0"/>
          </a:p>
        </p:txBody>
      </p:sp>
      <p:sp>
        <p:nvSpPr>
          <p:cNvPr id="5" name="Zástupný symbol pro obsah 4"/>
          <p:cNvSpPr>
            <a:spLocks noGrp="1"/>
          </p:cNvSpPr>
          <p:nvPr>
            <p:ph idx="13"/>
          </p:nvPr>
        </p:nvSpPr>
        <p:spPr>
          <a:xfrm>
            <a:off x="539552" y="5661248"/>
            <a:ext cx="8064896" cy="1008112"/>
          </a:xfrm>
        </p:spPr>
        <p:txBody>
          <a:bodyPr/>
          <a:lstStyle/>
          <a:p>
            <a:pPr algn="just">
              <a:lnSpc>
                <a:spcPct val="100000"/>
              </a:lnSpc>
              <a:spcBef>
                <a:spcPts val="0"/>
              </a:spcBef>
              <a:buFont typeface="Wingdings" panose="05000000000000000000" pitchFamily="2" charset="2"/>
              <a:buChar char=""/>
            </a:pPr>
            <a:r>
              <a:rPr lang="cs-CZ" sz="1600" dirty="0"/>
              <a:t>Zaškrtnout </a:t>
            </a:r>
            <a:r>
              <a:rPr lang="cs-CZ" sz="1600" dirty="0" err="1"/>
              <a:t>checkbox</a:t>
            </a:r>
            <a:r>
              <a:rPr lang="cs-CZ" sz="1600" dirty="0"/>
              <a:t> u požadovaných čestných prohlášení a každý řádek uložit.</a:t>
            </a:r>
          </a:p>
          <a:p>
            <a:pPr algn="just">
              <a:lnSpc>
                <a:spcPct val="100000"/>
              </a:lnSpc>
              <a:spcBef>
                <a:spcPts val="0"/>
              </a:spcBef>
              <a:buFont typeface="Wingdings" panose="05000000000000000000" pitchFamily="2" charset="2"/>
              <a:buChar char=""/>
            </a:pPr>
            <a:r>
              <a:rPr lang="cs-CZ" sz="1600" dirty="0"/>
              <a:t>Editace se omezuje na vyznačení souhlasu s textem prohlášení, textové pole </a:t>
            </a:r>
            <a:br>
              <a:rPr lang="cs-CZ" sz="1600" dirty="0"/>
            </a:br>
            <a:r>
              <a:rPr lang="cs-CZ" sz="1600" dirty="0"/>
              <a:t>s obsahem prohlášení nelze editovat.</a:t>
            </a:r>
          </a:p>
          <a:p>
            <a:pPr algn="just">
              <a:lnSpc>
                <a:spcPct val="100000"/>
              </a:lnSpc>
              <a:spcBef>
                <a:spcPts val="0"/>
              </a:spcBef>
              <a:spcAft>
                <a:spcPts val="0"/>
              </a:spcAft>
              <a:buFont typeface="Wingdings" panose="05000000000000000000" pitchFamily="2" charset="2"/>
              <a:buChar char=""/>
            </a:pPr>
            <a:endParaRPr lang="cs-CZ" sz="2000" dirty="0"/>
          </a:p>
          <a:p>
            <a:pPr algn="just">
              <a:lnSpc>
                <a:spcPct val="100000"/>
              </a:lnSpc>
              <a:spcBef>
                <a:spcPts val="0"/>
              </a:spcBef>
              <a:spcAft>
                <a:spcPts val="0"/>
              </a:spcAft>
              <a:buFont typeface="Wingdings" panose="05000000000000000000" pitchFamily="2" charset="2"/>
              <a:buChar char=""/>
            </a:pPr>
            <a:endParaRPr lang="cs-CZ" sz="2000" dirty="0"/>
          </a:p>
        </p:txBody>
      </p:sp>
      <p:pic>
        <p:nvPicPr>
          <p:cNvPr id="2050" name="Picture 2" descr="C:\Users\michaela.sedlackova\Desktop\Č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7210302" cy="430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57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064000" cy="5184576"/>
          </a:xfrm>
        </p:spPr>
        <p:txBody>
          <a:bodyPr/>
          <a:lstStyle/>
          <a:p>
            <a:pPr marL="0" indent="0">
              <a:buNone/>
            </a:pPr>
            <a:r>
              <a:rPr lang="cs-CZ" sz="1800" b="1" u="sng" cap="all" dirty="0"/>
              <a:t>1. Co chceme a můžeme změnit? </a:t>
            </a:r>
          </a:p>
          <a:p>
            <a:pPr lvl="1">
              <a:lnSpc>
                <a:spcPct val="100000"/>
              </a:lnSpc>
              <a:spcBef>
                <a:spcPts val="0"/>
              </a:spcBef>
            </a:pPr>
            <a:r>
              <a:rPr lang="cs-CZ" sz="1600" dirty="0"/>
              <a:t>Součástí definice problému je vždy také </a:t>
            </a:r>
            <a:r>
              <a:rPr lang="cs-CZ" sz="1600" b="1" dirty="0"/>
              <a:t>specifikace cílové skupiny projektu</a:t>
            </a:r>
            <a:r>
              <a:rPr lang="cs-CZ" sz="1600" dirty="0"/>
              <a:t>, </a:t>
            </a:r>
            <a:br>
              <a:rPr lang="cs-CZ" sz="1600" dirty="0"/>
            </a:br>
            <a:r>
              <a:rPr lang="cs-CZ" sz="1600" dirty="0"/>
              <a:t>tj. osob, kterých se problém týká.</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vymezení a charakteristika CS: vymezená věkem, pohlavím, etnicitou, územím, kulturou, socioekonomickým postavením, jinak definovanou skupinovou příslušností, jako je např. dlouhodobá nezaměstnanost,</a:t>
            </a:r>
          </a:p>
          <a:p>
            <a:pPr algn="just" hangingPunct="0">
              <a:lnSpc>
                <a:spcPct val="100000"/>
              </a:lnSpc>
              <a:spcBef>
                <a:spcPts val="0"/>
              </a:spcBef>
              <a:spcAft>
                <a:spcPts val="0"/>
              </a:spcAft>
            </a:pPr>
            <a:r>
              <a:rPr lang="cs-CZ" sz="1600" dirty="0"/>
              <a:t>čím ostřeji vymezená, tím lépe (bezbřehost napovídá, že nevíte pořádně, co chcete, a tak chcete dělat všechno pro všechny),</a:t>
            </a:r>
          </a:p>
          <a:p>
            <a:pPr algn="just" hangingPunct="0">
              <a:lnSpc>
                <a:spcPct val="100000"/>
              </a:lnSpc>
              <a:spcBef>
                <a:spcPts val="0"/>
              </a:spcBef>
              <a:spcAft>
                <a:spcPts val="0"/>
              </a:spcAft>
            </a:pPr>
            <a:r>
              <a:rPr lang="cs-CZ" sz="1600" dirty="0"/>
              <a:t>projekt může mít více CS, pak ale u každé je třeba zvlášť popsat potřeby,</a:t>
            </a:r>
          </a:p>
          <a:p>
            <a:pPr algn="just" hangingPunct="0">
              <a:lnSpc>
                <a:spcPct val="100000"/>
              </a:lnSpc>
              <a:spcBef>
                <a:spcPts val="0"/>
              </a:spcBef>
              <a:spcAft>
                <a:spcPts val="0"/>
              </a:spcAft>
            </a:pPr>
            <a:r>
              <a:rPr lang="cs-CZ" sz="1600" dirty="0"/>
              <a:t>charakteristika selektivní: znaky, trendy, problémy, jež chcete řešit v projektu vazba na potřeby CS,</a:t>
            </a:r>
          </a:p>
          <a:p>
            <a:pPr algn="just" hangingPunct="0">
              <a:lnSpc>
                <a:spcPct val="100000"/>
              </a:lnSpc>
              <a:spcBef>
                <a:spcPts val="0"/>
              </a:spcBef>
              <a:spcAft>
                <a:spcPts val="0"/>
              </a:spcAft>
            </a:pPr>
            <a:r>
              <a:rPr lang="cs-CZ" sz="1600" dirty="0"/>
              <a:t>projekt musí prokazatelně korespondovat s potřebami CS, na kterou je zaměřen = ideálně vyjmenujte potřeby CS a ke každé přiřaďte aktivitu projektu, kterou chcete danou potřebu naplnit,</a:t>
            </a:r>
          </a:p>
          <a:p>
            <a:pPr algn="just" hangingPunct="0">
              <a:lnSpc>
                <a:spcPct val="100000"/>
              </a:lnSpc>
              <a:spcBef>
                <a:spcPts val="0"/>
              </a:spcBef>
              <a:spcAft>
                <a:spcPts val="0"/>
              </a:spcAft>
            </a:pPr>
            <a:r>
              <a:rPr lang="cs-CZ" sz="1600" dirty="0"/>
              <a:t>jmenujte jen ty potřeby CS, které projektem hodláte naplňovat (ostatní potřeby můžete také zmínit, ale s vysvětlením, proč je projekt neřeší, případně že je řešíte </a:t>
            </a:r>
            <a:br>
              <a:rPr lang="cs-CZ" sz="1600" dirty="0"/>
            </a:br>
            <a:r>
              <a:rPr lang="cs-CZ" sz="1600" dirty="0"/>
              <a:t>v projektu jiném).</a:t>
            </a:r>
          </a:p>
          <a:p>
            <a:pPr marL="0" lvl="1" indent="0">
              <a:lnSpc>
                <a:spcPts val="2880"/>
              </a:lnSpc>
              <a:spcBef>
                <a:spcPts val="600"/>
              </a:spcBef>
              <a:spcAft>
                <a:spcPts val="600"/>
              </a:spcAft>
              <a:buSzPct val="100000"/>
              <a:buNone/>
            </a:pPr>
            <a:r>
              <a:rPr lang="cs-CZ" sz="1600" dirty="0"/>
              <a: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a:t>
            </a:fld>
            <a:endParaRPr lang="cs-CZ" dirty="0"/>
          </a:p>
        </p:txBody>
      </p:sp>
    </p:spTree>
    <p:extLst>
      <p:ext uri="{BB962C8B-B14F-4D97-AF65-F5344CB8AC3E}">
        <p14:creationId xmlns:p14="http://schemas.microsoft.com/office/powerpoint/2010/main" val="4240399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dokumenty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40</a:t>
            </a:fld>
            <a:endParaRPr lang="cs-CZ" dirty="0"/>
          </a:p>
        </p:txBody>
      </p:sp>
      <p:sp>
        <p:nvSpPr>
          <p:cNvPr id="5" name="Zástupný symbol pro obsah 4"/>
          <p:cNvSpPr>
            <a:spLocks noGrp="1"/>
          </p:cNvSpPr>
          <p:nvPr>
            <p:ph idx="13"/>
          </p:nvPr>
        </p:nvSpPr>
        <p:spPr>
          <a:xfrm>
            <a:off x="395536" y="5661248"/>
            <a:ext cx="8352928" cy="1008112"/>
          </a:xfrm>
        </p:spPr>
        <p:txBody>
          <a:bodyPr/>
          <a:lstStyle/>
          <a:p>
            <a:pPr algn="just">
              <a:lnSpc>
                <a:spcPct val="100000"/>
              </a:lnSpc>
              <a:spcBef>
                <a:spcPts val="0"/>
              </a:spcBef>
              <a:spcAft>
                <a:spcPts val="0"/>
              </a:spcAft>
              <a:buFont typeface="Wingdings" panose="05000000000000000000" pitchFamily="2" charset="2"/>
              <a:buChar char=""/>
            </a:pPr>
            <a:r>
              <a:rPr lang="cs-CZ" sz="1600" dirty="0"/>
              <a:t>Požadované dokumenty jsou uvedeny v textu výzvy MAS/ŘO.</a:t>
            </a:r>
          </a:p>
          <a:p>
            <a:pPr algn="just">
              <a:lnSpc>
                <a:spcPct val="100000"/>
              </a:lnSpc>
              <a:spcBef>
                <a:spcPts val="0"/>
              </a:spcBef>
              <a:spcAft>
                <a:spcPts val="0"/>
              </a:spcAft>
              <a:buFont typeface="Wingdings" panose="05000000000000000000" pitchFamily="2" charset="2"/>
              <a:buChar char=""/>
            </a:pPr>
            <a:r>
              <a:rPr lang="cs-CZ" sz="1600" dirty="0"/>
              <a:t>Předdefinovaný </a:t>
            </a:r>
            <a:r>
              <a:rPr lang="cs-CZ" sz="1600" u="sng" dirty="0"/>
              <a:t>vzor/formulář</a:t>
            </a:r>
            <a:r>
              <a:rPr lang="cs-CZ" sz="1600" dirty="0"/>
              <a:t> přílohy stáhnete přes tlačítko Stáhnout soubor dokumentu.</a:t>
            </a:r>
          </a:p>
          <a:p>
            <a:pPr algn="just">
              <a:lnSpc>
                <a:spcPct val="100000"/>
              </a:lnSpc>
              <a:spcBef>
                <a:spcPts val="0"/>
              </a:spcBef>
              <a:spcAft>
                <a:spcPts val="0"/>
              </a:spcAft>
              <a:buFont typeface="Wingdings" panose="05000000000000000000" pitchFamily="2" charset="2"/>
              <a:buChar char=""/>
            </a:pPr>
            <a:r>
              <a:rPr lang="cs-CZ" sz="1600" dirty="0"/>
              <a:t>Tlačítkem Připojit fyzický soubor připojíte a záznam uložte.</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2334"/>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6115636" y="3391107"/>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174973" y="488341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664318" y="5176442"/>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20766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Operace se žádostí</a:t>
            </a:r>
          </a:p>
        </p:txBody>
      </p:sp>
      <p:sp>
        <p:nvSpPr>
          <p:cNvPr id="3" name="Zástupný symbol pro obsah 2"/>
          <p:cNvSpPr>
            <a:spLocks noGrp="1"/>
          </p:cNvSpPr>
          <p:nvPr>
            <p:ph idx="1"/>
          </p:nvPr>
        </p:nvSpPr>
        <p:spPr>
          <a:xfrm>
            <a:off x="540000" y="1484784"/>
            <a:ext cx="8064000" cy="2403216"/>
          </a:xfrm>
        </p:spPr>
        <p:txBody>
          <a:bodyPr/>
          <a:lstStyle/>
          <a:p>
            <a:r>
              <a:rPr lang="cs-CZ" dirty="0"/>
              <a:t>Horní příkazový řádek obsahuje:</a:t>
            </a:r>
          </a:p>
          <a:p>
            <a:pPr lvl="1"/>
            <a:r>
              <a:rPr lang="cs-CZ" dirty="0">
                <a:solidFill>
                  <a:schemeClr val="accent6"/>
                </a:solidFill>
              </a:rPr>
              <a:t>Přístup k projektu</a:t>
            </a:r>
          </a:p>
          <a:p>
            <a:pPr lvl="1"/>
            <a:r>
              <a:rPr lang="cs-CZ" dirty="0"/>
              <a:t>Plné moci</a:t>
            </a:r>
          </a:p>
          <a:p>
            <a:pPr lvl="1"/>
            <a:r>
              <a:rPr lang="cs-CZ" dirty="0"/>
              <a:t>Kopírovat</a:t>
            </a:r>
          </a:p>
          <a:p>
            <a:pPr lvl="1"/>
            <a:r>
              <a:rPr lang="cs-CZ" dirty="0"/>
              <a:t>Vymazat žádost</a:t>
            </a:r>
          </a:p>
          <a:p>
            <a:pPr lvl="1"/>
            <a:r>
              <a:rPr lang="cs-CZ" dirty="0">
                <a:solidFill>
                  <a:schemeClr val="accent6"/>
                </a:solidFill>
              </a:rPr>
              <a:t>Kontrola</a:t>
            </a:r>
          </a:p>
          <a:p>
            <a:pPr lvl="1"/>
            <a:r>
              <a:rPr lang="cs-CZ" dirty="0">
                <a:solidFill>
                  <a:schemeClr val="accent6"/>
                </a:solidFill>
              </a:rPr>
              <a:t>Finalizace</a:t>
            </a:r>
          </a:p>
          <a:p>
            <a:pPr lvl="1"/>
            <a:r>
              <a:rPr lang="cs-CZ" dirty="0"/>
              <a:t>Tisk</a:t>
            </a:r>
          </a:p>
          <a:p>
            <a:pPr lvl="1"/>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41</a:t>
            </a:fld>
            <a:endParaRPr lang="cs-CZ" dirty="0"/>
          </a:p>
        </p:txBody>
      </p:sp>
      <p:pic>
        <p:nvPicPr>
          <p:cNvPr id="12290"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39552" y="4941168"/>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517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 k projektu </a:t>
            </a:r>
          </a:p>
        </p:txBody>
      </p:sp>
      <p:sp>
        <p:nvSpPr>
          <p:cNvPr id="3" name="Zástupný symbol pro obsah 2"/>
          <p:cNvSpPr>
            <a:spLocks noGrp="1"/>
          </p:cNvSpPr>
          <p:nvPr>
            <p:ph idx="1"/>
          </p:nvPr>
        </p:nvSpPr>
        <p:spPr>
          <a:xfrm>
            <a:off x="595329" y="1268760"/>
            <a:ext cx="8064000" cy="4824056"/>
          </a:xfrm>
        </p:spPr>
        <p:txBody>
          <a:bodyPr/>
          <a:lstStyle/>
          <a:p>
            <a:pPr algn="just"/>
            <a:r>
              <a:rPr lang="cs-CZ" sz="1800" dirty="0"/>
              <a:t>Uživatel, který žádost založil se automaticky stává </a:t>
            </a:r>
            <a:r>
              <a:rPr lang="cs-CZ" sz="1800" u="sng" dirty="0"/>
              <a:t>Správcem přístupů.</a:t>
            </a:r>
          </a:p>
          <a:p>
            <a:pPr marL="0" indent="0" algn="just">
              <a:buNone/>
            </a:pPr>
            <a:endParaRPr lang="cs-CZ" u="sng" dirty="0"/>
          </a:p>
          <a:p>
            <a:pPr marL="0" indent="0" algn="just">
              <a:buNone/>
            </a:pPr>
            <a:endParaRPr lang="cs-CZ" u="sng" dirty="0"/>
          </a:p>
          <a:p>
            <a:pPr algn="just">
              <a:spcBef>
                <a:spcPts val="0"/>
              </a:spcBef>
              <a:spcAft>
                <a:spcPts val="0"/>
              </a:spcAft>
            </a:pPr>
            <a:endParaRPr lang="cs-CZ" dirty="0"/>
          </a:p>
          <a:p>
            <a:pPr algn="just">
              <a:spcBef>
                <a:spcPts val="0"/>
              </a:spcBef>
              <a:spcAft>
                <a:spcPts val="0"/>
              </a:spcAft>
            </a:pPr>
            <a:r>
              <a:rPr lang="cs-CZ" sz="1800" dirty="0"/>
              <a:t>Možno zpřístupnit žádost dalším uživatelům, včetně pracovníků technické podpory </a:t>
            </a:r>
            <a:r>
              <a:rPr lang="cs-CZ" sz="1800" dirty="0">
                <a:hlinkClick r:id="rId3"/>
              </a:rPr>
              <a:t>iskp@mpsv.cz</a:t>
            </a:r>
            <a:r>
              <a:rPr lang="cs-CZ" sz="1800" dirty="0"/>
              <a:t>. </a:t>
            </a:r>
          </a:p>
          <a:p>
            <a:pPr algn="just"/>
            <a:r>
              <a:rPr lang="cs-CZ" sz="1800" u="sng" dirty="0"/>
              <a:t>Nastavit práva uživatelů:</a:t>
            </a:r>
          </a:p>
          <a:p>
            <a:pPr lvl="1" algn="just"/>
            <a:r>
              <a:rPr lang="cs-CZ" sz="1800" dirty="0"/>
              <a:t>Čtenář</a:t>
            </a:r>
          </a:p>
          <a:p>
            <a:pPr lvl="1" algn="just"/>
            <a:r>
              <a:rPr lang="cs-CZ" sz="1800" dirty="0"/>
              <a:t>Editor</a:t>
            </a:r>
          </a:p>
          <a:p>
            <a:pPr lvl="1" algn="just"/>
            <a:r>
              <a:rPr lang="cs-CZ" sz="1800" dirty="0"/>
              <a:t>Signatář</a:t>
            </a:r>
          </a:p>
          <a:p>
            <a:pPr lvl="1" algn="just"/>
            <a:r>
              <a:rPr lang="cs-CZ" sz="1800" dirty="0"/>
              <a:t>Správce přístupů</a:t>
            </a:r>
          </a:p>
          <a:p>
            <a:pPr lvl="1" algn="just"/>
            <a:r>
              <a:rPr lang="cs-CZ" sz="1800" dirty="0"/>
              <a:t>Zástupce správce přístupů</a:t>
            </a:r>
          </a:p>
          <a:p>
            <a:pPr marL="414000" lvl="1" indent="0">
              <a:buNone/>
            </a:pPr>
            <a:endParaRPr lang="cs-CZ" dirty="0"/>
          </a:p>
          <a:p>
            <a:pPr marL="414000" lvl="1" indent="0">
              <a:buNone/>
            </a:pPr>
            <a:endParaRPr lang="cs-CZ" dirty="0"/>
          </a:p>
          <a:p>
            <a:pPr lvl="1"/>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42</a:t>
            </a:fld>
            <a:endParaRPr lang="cs-CZ"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70468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 k projektu </a:t>
            </a:r>
          </a:p>
        </p:txBody>
      </p:sp>
      <p:sp>
        <p:nvSpPr>
          <p:cNvPr id="3" name="Zástupný symbol pro obsah 2"/>
          <p:cNvSpPr>
            <a:spLocks noGrp="1"/>
          </p:cNvSpPr>
          <p:nvPr>
            <p:ph idx="1"/>
          </p:nvPr>
        </p:nvSpPr>
        <p:spPr>
          <a:xfrm>
            <a:off x="540000" y="1484784"/>
            <a:ext cx="8064000" cy="1512168"/>
          </a:xfrm>
        </p:spPr>
        <p:txBody>
          <a:bodyPr/>
          <a:lstStyle/>
          <a:p>
            <a:pPr algn="just">
              <a:spcBef>
                <a:spcPts val="0"/>
              </a:spcBef>
              <a:spcAft>
                <a:spcPts val="0"/>
              </a:spcAft>
              <a:buFont typeface="Wingdings" panose="05000000000000000000" pitchFamily="2" charset="2"/>
              <a:buChar char=""/>
            </a:pPr>
            <a:r>
              <a:rPr lang="cs-CZ" sz="1800" dirty="0"/>
              <a:t>Přidělení přístupu novému uživateli pomocí tlačítka Nový záznam.</a:t>
            </a:r>
          </a:p>
          <a:p>
            <a:pPr algn="just">
              <a:spcBef>
                <a:spcPts val="0"/>
              </a:spcBef>
              <a:spcAft>
                <a:spcPts val="0"/>
              </a:spcAft>
              <a:buFont typeface="Wingdings" panose="05000000000000000000" pitchFamily="2" charset="2"/>
              <a:buChar char=""/>
            </a:pPr>
            <a:r>
              <a:rPr lang="cs-CZ" sz="1800" dirty="0"/>
              <a:t>Změna práv stávajících uživatelů – Změnit nastavení přístupů.</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43</a:t>
            </a:fld>
            <a:endParaRPr lang="cs-CZ"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70" y="3429000"/>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6607474" y="5209950"/>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467544" y="3501008"/>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76255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 k projektu  </a:t>
            </a:r>
          </a:p>
        </p:txBody>
      </p:sp>
      <p:sp>
        <p:nvSpPr>
          <p:cNvPr id="3" name="Zástupný symbol pro obsah 2"/>
          <p:cNvSpPr>
            <a:spLocks noGrp="1"/>
          </p:cNvSpPr>
          <p:nvPr>
            <p:ph idx="1"/>
          </p:nvPr>
        </p:nvSpPr>
        <p:spPr>
          <a:xfrm>
            <a:off x="540000" y="1340768"/>
            <a:ext cx="8064000" cy="1656184"/>
          </a:xfrm>
        </p:spPr>
        <p:txBody>
          <a:bodyPr/>
          <a:lstStyle/>
          <a:p>
            <a:pPr algn="just">
              <a:lnSpc>
                <a:spcPct val="100000"/>
              </a:lnSpc>
              <a:spcBef>
                <a:spcPts val="0"/>
              </a:spcBef>
              <a:spcAft>
                <a:spcPts val="0"/>
              </a:spcAft>
              <a:buFont typeface="Wingdings" panose="05000000000000000000" pitchFamily="2" charset="2"/>
              <a:buChar char=""/>
            </a:pPr>
            <a:r>
              <a:rPr lang="cs-CZ" sz="1800" dirty="0"/>
              <a:t>Pokud má aplikace ISKP14+ umožnit signatáři podepsat žádost, musí mu být přidělena </a:t>
            </a:r>
            <a:r>
              <a:rPr lang="cs-CZ" sz="1800" b="1" dirty="0"/>
              <a:t>Úloha</a:t>
            </a:r>
            <a:r>
              <a:rPr lang="cs-CZ" sz="1800" dirty="0"/>
              <a:t> k podpisu.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44</a:t>
            </a:fld>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91427" y="5013176"/>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2"/>
          <p:cNvSpPr>
            <a:spLocks noGrp="1"/>
          </p:cNvSpPr>
          <p:nvPr>
            <p:ph idx="1"/>
          </p:nvPr>
        </p:nvSpPr>
        <p:spPr>
          <a:xfrm>
            <a:off x="6839791" y="5129320"/>
            <a:ext cx="2304256" cy="1367898"/>
          </a:xfrm>
        </p:spPr>
        <p:txBody>
          <a:bodyPr/>
          <a:lstStyle/>
          <a:p>
            <a:pPr marL="0" indent="0">
              <a:spcBef>
                <a:spcPts val="0"/>
              </a:spcBef>
              <a:spcAft>
                <a:spcPts val="0"/>
              </a:spcAft>
              <a:buNone/>
            </a:pPr>
            <a:r>
              <a:rPr lang="cs-CZ" sz="1800" dirty="0"/>
              <a:t>Úlohu lze přidat pomocí tlačítka </a:t>
            </a:r>
            <a:br>
              <a:rPr lang="cs-CZ" sz="1800" dirty="0"/>
            </a:br>
            <a:r>
              <a:rPr lang="cs-CZ" sz="1800" dirty="0"/>
              <a:t>Nový záznam. </a:t>
            </a:r>
          </a:p>
        </p:txBody>
      </p:sp>
      <p:cxnSp>
        <p:nvCxnSpPr>
          <p:cNvPr id="16" name="Přímá spojnice se šipkou 15"/>
          <p:cNvCxnSpPr/>
          <p:nvPr/>
        </p:nvCxnSpPr>
        <p:spPr>
          <a:xfrm flipH="1" flipV="1">
            <a:off x="1499539" y="5263067"/>
            <a:ext cx="5160693" cy="14401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1687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Plné moci</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45</a:t>
            </a:fld>
            <a:endParaRPr lang="cs-CZ"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15772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884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Kontrola</a:t>
            </a:r>
          </a:p>
        </p:txBody>
      </p:sp>
      <p:sp>
        <p:nvSpPr>
          <p:cNvPr id="3" name="Zástupný symbol pro obsah 2"/>
          <p:cNvSpPr>
            <a:spLocks noGrp="1"/>
          </p:cNvSpPr>
          <p:nvPr>
            <p:ph idx="1"/>
          </p:nvPr>
        </p:nvSpPr>
        <p:spPr>
          <a:xfrm>
            <a:off x="539552" y="1556792"/>
            <a:ext cx="8064000" cy="5184576"/>
          </a:xfrm>
        </p:spPr>
        <p:txBody>
          <a:bodyPr/>
          <a:lstStyle/>
          <a:p>
            <a:pPr algn="just">
              <a:lnSpc>
                <a:spcPct val="100000"/>
              </a:lnSpc>
            </a:pPr>
            <a:r>
              <a:rPr lang="cs-CZ" sz="1800" dirty="0"/>
              <a:t>Provádíme zpravidla po vyplnění všech záložek (celé žádosti). </a:t>
            </a:r>
          </a:p>
          <a:p>
            <a:pPr algn="just">
              <a:lnSpc>
                <a:spcPct val="100000"/>
              </a:lnSpc>
            </a:pPr>
            <a:r>
              <a:rPr lang="cs-CZ" sz="1800" dirty="0"/>
              <a:t>Můžeme využít i průběžně jako nápovědu jak správně dané pole vyplnit.</a:t>
            </a:r>
          </a:p>
          <a:p>
            <a:pPr algn="just">
              <a:lnSpc>
                <a:spcPct val="100000"/>
              </a:lnSpc>
            </a:pPr>
            <a:r>
              <a:rPr lang="cs-CZ" sz="1800" dirty="0"/>
              <a:t>Všechny červené chybové hlášky nutno odstranit.</a:t>
            </a:r>
          </a:p>
          <a:p>
            <a:endParaRPr lang="cs-CZ" dirty="0"/>
          </a:p>
          <a:p>
            <a:endParaRPr lang="cs-CZ" dirty="0"/>
          </a:p>
          <a:p>
            <a:endParaRPr lang="cs-CZ" dirty="0"/>
          </a:p>
          <a:p>
            <a:endParaRPr lang="cs-CZ" dirty="0"/>
          </a:p>
          <a:p>
            <a:r>
              <a:rPr lang="cs-CZ" sz="1800" dirty="0"/>
              <a:t>Kontrola proběhla v pořádku = možnost finalizovat!</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46</a:t>
            </a:fld>
            <a:endParaRPr lang="cs-CZ"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01" y="278092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209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Finalizace</a:t>
            </a:r>
          </a:p>
        </p:txBody>
      </p:sp>
      <p:sp>
        <p:nvSpPr>
          <p:cNvPr id="3" name="Zástupný symbol pro obsah 2"/>
          <p:cNvSpPr>
            <a:spLocks noGrp="1"/>
          </p:cNvSpPr>
          <p:nvPr>
            <p:ph idx="1"/>
          </p:nvPr>
        </p:nvSpPr>
        <p:spPr>
          <a:xfrm>
            <a:off x="540000" y="1628800"/>
            <a:ext cx="8064000" cy="4680520"/>
          </a:xfrm>
        </p:spPr>
        <p:txBody>
          <a:bodyPr/>
          <a:lstStyle/>
          <a:p>
            <a:r>
              <a:rPr lang="cs-CZ" sz="1800" dirty="0"/>
              <a:t>Nutno v nastavení přístupů (záložka Přístup k žádosti) uvést/zatrhnout Signatáře.</a:t>
            </a:r>
          </a:p>
          <a:p>
            <a:r>
              <a:rPr lang="cs-CZ" sz="1800" dirty="0"/>
              <a:t>I po finalizaci žádosti o podporu možno provést změny.</a:t>
            </a:r>
          </a:p>
          <a:p>
            <a:r>
              <a:rPr lang="cs-CZ" sz="1800" dirty="0"/>
              <a:t>V PŘÍKAZOVÉM ŘÁDKU se objeví tlačítko STORNO FINALIZACE.</a:t>
            </a:r>
          </a:p>
          <a:p>
            <a:r>
              <a:rPr lang="cs-CZ" sz="1800" dirty="0"/>
              <a:t>Poté opět nutno finalizovat.</a:t>
            </a:r>
          </a:p>
          <a:p>
            <a:r>
              <a:rPr lang="cs-CZ" sz="1800" dirty="0"/>
              <a:t>POZOR!!!</a:t>
            </a:r>
          </a:p>
          <a:p>
            <a:pPr marL="414000" lvl="1" indent="0" algn="just">
              <a:buNone/>
            </a:pPr>
            <a:r>
              <a:rPr lang="cs-CZ" sz="1800" dirty="0"/>
              <a:t>U </a:t>
            </a:r>
            <a:r>
              <a:rPr lang="cs-CZ" sz="1800" dirty="0" err="1"/>
              <a:t>finalizované</a:t>
            </a:r>
            <a:r>
              <a:rPr lang="cs-CZ" sz="1800" dirty="0"/>
              <a:t> žádosti nelze provádět změny v přístupech k projektu. Pokud je nutné změnu provést, musíte zmáčknout Storno finalizace </a:t>
            </a:r>
            <a:br>
              <a:rPr lang="cs-CZ" sz="1800" dirty="0"/>
            </a:br>
            <a:r>
              <a:rPr lang="cs-CZ" sz="1800" dirty="0"/>
              <a:t>na horní liště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47</a:t>
            </a:fld>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65499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09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a podání žádosti</a:t>
            </a:r>
          </a:p>
        </p:txBody>
      </p:sp>
      <p:sp>
        <p:nvSpPr>
          <p:cNvPr id="3" name="Zástupný symbol pro obsah 2"/>
          <p:cNvSpPr>
            <a:spLocks noGrp="1"/>
          </p:cNvSpPr>
          <p:nvPr>
            <p:ph idx="1"/>
          </p:nvPr>
        </p:nvSpPr>
        <p:spPr>
          <a:xfrm>
            <a:off x="539552" y="1556792"/>
            <a:ext cx="4536056" cy="2403216"/>
          </a:xfrm>
        </p:spPr>
        <p:txBody>
          <a:bodyPr/>
          <a:lstStyle/>
          <a:p>
            <a:r>
              <a:rPr lang="cs-CZ" sz="1600" b="1" u="sng" dirty="0"/>
              <a:t>PODPIS ŽÁDOSTI</a:t>
            </a:r>
          </a:p>
          <a:p>
            <a:pPr lvl="1">
              <a:lnSpc>
                <a:spcPct val="100000"/>
              </a:lnSpc>
            </a:pPr>
            <a:r>
              <a:rPr lang="cs-CZ" sz="1600" dirty="0"/>
              <a:t>Poslední záložka v levém menu.</a:t>
            </a:r>
          </a:p>
          <a:p>
            <a:pPr lvl="1">
              <a:lnSpc>
                <a:spcPct val="100000"/>
              </a:lnSpc>
            </a:pPr>
            <a:r>
              <a:rPr lang="cs-CZ" sz="1600" b="1" u="sng" dirty="0"/>
              <a:t>Zaktivní se až po úspěšné finalizaci.</a:t>
            </a:r>
          </a:p>
          <a:p>
            <a:pPr lvl="1">
              <a:lnSpc>
                <a:spcPct val="100000"/>
              </a:lnSpc>
            </a:pPr>
            <a:r>
              <a:rPr lang="cs-CZ" sz="1600" dirty="0"/>
              <a:t>Podepisuje jeden či více signatářů (dle volby na záložce Identifikace operace </a:t>
            </a:r>
            <a:r>
              <a:rPr lang="cs-CZ" sz="1600" dirty="0">
                <a:sym typeface="Wingdings" pitchFamily="2" charset="2"/>
              </a:rPr>
              <a:t> pole Způsob jednání</a:t>
            </a:r>
            <a:r>
              <a:rPr lang="cs-CZ" sz="1600" dirty="0"/>
              <a:t>).</a:t>
            </a:r>
          </a:p>
          <a:p>
            <a:pPr lvl="1">
              <a:lnSpc>
                <a:spcPct val="100000"/>
              </a:lnSpc>
            </a:pPr>
            <a:r>
              <a:rPr lang="cs-CZ" sz="1600" dirty="0"/>
              <a:t>Nutný elektronický podpis (osobní kvalifikovaný certifikát).</a:t>
            </a:r>
          </a:p>
          <a:p>
            <a:endParaRPr lang="cs-CZ" sz="1600" dirty="0"/>
          </a:p>
        </p:txBody>
      </p:sp>
      <p:sp>
        <p:nvSpPr>
          <p:cNvPr id="4" name="Zástupný symbol pro obsah 3"/>
          <p:cNvSpPr>
            <a:spLocks noGrp="1"/>
          </p:cNvSpPr>
          <p:nvPr>
            <p:ph idx="10"/>
          </p:nvPr>
        </p:nvSpPr>
        <p:spPr>
          <a:xfrm>
            <a:off x="539552" y="4293096"/>
            <a:ext cx="5112568" cy="1970920"/>
          </a:xfrm>
        </p:spPr>
        <p:txBody>
          <a:bodyPr/>
          <a:lstStyle/>
          <a:p>
            <a:r>
              <a:rPr lang="cs-CZ" sz="1600" b="1" u="sng" dirty="0"/>
              <a:t>PODÁNÍ ŽÁDOSTI</a:t>
            </a:r>
          </a:p>
          <a:p>
            <a:pPr lvl="1" algn="just">
              <a:lnSpc>
                <a:spcPct val="100000"/>
              </a:lnSpc>
            </a:pPr>
            <a:r>
              <a:rPr lang="cs-CZ" sz="1600" dirty="0"/>
              <a:t>Určeno na první záložce Identifikace operace (pole Typ podání) při vyplňování žádosti.</a:t>
            </a:r>
          </a:p>
          <a:p>
            <a:pPr lvl="1" algn="just">
              <a:lnSpc>
                <a:spcPct val="100000"/>
              </a:lnSpc>
            </a:pPr>
            <a:r>
              <a:rPr lang="cs-CZ" sz="1600" dirty="0"/>
              <a:t>Automaticky (nastaveno defaultně) x Ručně. </a:t>
            </a:r>
          </a:p>
          <a:p>
            <a:pPr lvl="1" algn="just">
              <a:lnSpc>
                <a:spcPct val="100000"/>
              </a:lnSpc>
            </a:pPr>
            <a:r>
              <a:rPr lang="cs-CZ" sz="1600" dirty="0"/>
              <a:t>Žádost podána současně s podpisem x Žádost ručně podána.</a:t>
            </a:r>
            <a:r>
              <a:rPr lang="cs-CZ" dirty="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48</a:t>
            </a:fld>
            <a:endParaRPr lang="cs-CZ" dirty="0"/>
          </a:p>
        </p:txBody>
      </p:sp>
      <p:pic>
        <p:nvPicPr>
          <p:cNvPr id="1027" name="Picture 3" descr="C:\Users\michaela.sedlackova\Desktop\Podpis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2776"/>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94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žádosti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49</a:t>
            </a:fld>
            <a:endParaRPr lang="cs-CZ" dirty="0"/>
          </a:p>
        </p:txBody>
      </p:sp>
      <p:sp>
        <p:nvSpPr>
          <p:cNvPr id="4" name="Zástupný symbol pro obsah 3"/>
          <p:cNvSpPr>
            <a:spLocks noGrp="1"/>
          </p:cNvSpPr>
          <p:nvPr>
            <p:ph idx="10"/>
          </p:nvPr>
        </p:nvSpPr>
        <p:spPr>
          <a:xfrm>
            <a:off x="683568" y="4437112"/>
            <a:ext cx="8064000" cy="936104"/>
          </a:xfrm>
        </p:spPr>
        <p:txBody>
          <a:bodyPr/>
          <a:lstStyle/>
          <a:p>
            <a:pPr algn="just"/>
            <a:r>
              <a:rPr lang="cs-CZ" sz="1800" dirty="0"/>
              <a:t>Na záložce Podpis žádosti klikněte na ikonu pečeti.</a:t>
            </a:r>
          </a:p>
          <a:p>
            <a:pPr algn="just"/>
            <a:r>
              <a:rPr lang="cs-CZ" sz="1800" dirty="0"/>
              <a:t>Po úspěšném podepsání tiskové verze žádosti se černá ikona pečeti změní na zelenou.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373216"/>
            <a:ext cx="504056"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indent="0">
              <a:spcAft>
                <a:spcPts val="1200"/>
              </a:spcAft>
              <a:buNone/>
            </a:pPr>
            <a:r>
              <a:rPr lang="cs-CZ" sz="1800" b="1" u="sng" cap="all" dirty="0"/>
              <a:t>1. Co chceme a můžeme změnit? </a:t>
            </a:r>
          </a:p>
          <a:p>
            <a:pPr lvl="1">
              <a:lnSpc>
                <a:spcPct val="100000"/>
              </a:lnSpc>
              <a:spcBef>
                <a:spcPts val="0"/>
              </a:spcBef>
              <a:spcAft>
                <a:spcPts val="0"/>
              </a:spcAft>
            </a:pPr>
            <a:r>
              <a:rPr lang="cs-CZ" sz="1600" b="1" dirty="0"/>
              <a:t>Cíl projektu musí být:</a:t>
            </a:r>
          </a:p>
          <a:p>
            <a:pPr marL="414000" lvl="1" indent="0">
              <a:lnSpc>
                <a:spcPct val="100000"/>
              </a:lnSpc>
              <a:spcBef>
                <a:spcPts val="0"/>
              </a:spcBef>
              <a:buNone/>
            </a:pPr>
            <a:r>
              <a:rPr lang="cs-CZ" sz="1600" dirty="0"/>
              <a:t>	</a:t>
            </a:r>
            <a:r>
              <a:rPr lang="cs-CZ" sz="1600" b="1" dirty="0"/>
              <a:t>1)</a:t>
            </a:r>
            <a:r>
              <a:rPr lang="cs-CZ" sz="1600" dirty="0"/>
              <a:t> </a:t>
            </a:r>
            <a:r>
              <a:rPr lang="cs-CZ" sz="1600" b="1" dirty="0"/>
              <a:t>reálně dosažitelný </a:t>
            </a:r>
            <a:r>
              <a:rPr lang="cs-CZ" sz="1600" dirty="0"/>
              <a:t>v daném čase a za daných podmínek,</a:t>
            </a:r>
          </a:p>
          <a:p>
            <a:pPr marL="414000" lvl="1" indent="0">
              <a:lnSpc>
                <a:spcPct val="100000"/>
              </a:lnSpc>
              <a:spcBef>
                <a:spcPts val="0"/>
              </a:spcBef>
              <a:buNone/>
            </a:pPr>
            <a:r>
              <a:rPr lang="cs-CZ" sz="1600" dirty="0"/>
              <a:t>	</a:t>
            </a:r>
            <a:r>
              <a:rPr lang="cs-CZ" sz="1600" b="1" dirty="0"/>
              <a:t>2) měřitelný</a:t>
            </a:r>
            <a:r>
              <a:rPr lang="cs-CZ" sz="1600" dirty="0"/>
              <a:t>, aby bylo možné po ukončení projektu prokázat jeho naplnění 	    pomocí kvantifikovaných údajů.</a:t>
            </a:r>
          </a:p>
          <a:p>
            <a:pPr lvl="1">
              <a:lnSpc>
                <a:spcPct val="100000"/>
              </a:lnSpc>
              <a:spcBef>
                <a:spcPts val="0"/>
              </a:spcBef>
            </a:pPr>
            <a:r>
              <a:rPr lang="cs-CZ" sz="1600" b="1" dirty="0"/>
              <a:t>Cíle projektu dělíme na:</a:t>
            </a:r>
          </a:p>
          <a:p>
            <a:pPr marL="0" indent="0" hangingPunct="0">
              <a:lnSpc>
                <a:spcPct val="100000"/>
              </a:lnSpc>
              <a:spcBef>
                <a:spcPts val="0"/>
              </a:spcBef>
              <a:spcAft>
                <a:spcPts val="0"/>
              </a:spcAft>
              <a:buNone/>
            </a:pPr>
            <a:r>
              <a:rPr lang="cs-CZ" sz="1600" b="1" dirty="0"/>
              <a:t>	1) Hlavní </a:t>
            </a:r>
            <a:r>
              <a:rPr lang="cs-CZ" sz="1600" dirty="0"/>
              <a:t>= “globální změna“, ke které projekt přispívá - formulován obecněji, </a:t>
            </a:r>
          </a:p>
          <a:p>
            <a:pPr marL="0" lvl="0" indent="0" hangingPunct="0">
              <a:lnSpc>
                <a:spcPct val="100000"/>
              </a:lnSpc>
              <a:spcBef>
                <a:spcPts val="0"/>
              </a:spcBef>
              <a:spcAft>
                <a:spcPts val="0"/>
              </a:spcAft>
              <a:buNone/>
            </a:pPr>
            <a:r>
              <a:rPr lang="cs-CZ" sz="1600" dirty="0"/>
              <a:t>	</a:t>
            </a:r>
            <a:r>
              <a:rPr lang="cs-CZ" sz="1600" b="1" dirty="0"/>
              <a:t>2) Specifické </a:t>
            </a:r>
            <a:r>
              <a:rPr lang="cs-CZ" sz="1600" dirty="0"/>
              <a:t>= konkrétní změny, které projekt přinese (SMART).</a:t>
            </a:r>
          </a:p>
          <a:p>
            <a:pPr marL="0" lvl="0" indent="0" hangingPunct="0">
              <a:lnSpc>
                <a:spcPct val="100000"/>
              </a:lnSpc>
              <a:spcBef>
                <a:spcPts val="0"/>
              </a:spcBef>
              <a:spcAft>
                <a:spcPts val="0"/>
              </a:spcAft>
              <a:buNone/>
            </a:pPr>
            <a:endParaRPr lang="cs-CZ" sz="1600" dirty="0"/>
          </a:p>
          <a:p>
            <a:pPr marL="0" lvl="1" indent="0">
              <a:lnSpc>
                <a:spcPts val="2880"/>
              </a:lnSpc>
              <a:spcBef>
                <a:spcPts val="600"/>
              </a:spcBef>
              <a:spcAft>
                <a:spcPts val="600"/>
              </a:spcAft>
              <a:buSzPct val="100000"/>
              <a:buNone/>
            </a:pPr>
            <a:r>
              <a:rPr lang="cs-CZ" sz="1600" b="1" dirty="0"/>
              <a:t>Doporučení:</a:t>
            </a:r>
            <a:endParaRPr lang="cs-CZ" sz="1600" dirty="0"/>
          </a:p>
          <a:p>
            <a:pPr lvl="0" algn="just" hangingPunct="0">
              <a:lnSpc>
                <a:spcPct val="100000"/>
              </a:lnSpc>
              <a:spcBef>
                <a:spcPts val="0"/>
              </a:spcBef>
              <a:spcAft>
                <a:spcPts val="0"/>
              </a:spcAft>
            </a:pPr>
            <a:r>
              <a:rPr lang="cs-CZ" sz="1600" dirty="0"/>
              <a:t>při vytyčování cílů vycházejte z potřeb (inverzně: problémů), které jste si předem definovali: splnění vytyčeného cíle = naplnění definované potřeby (= odstranění popsaného problému),</a:t>
            </a:r>
          </a:p>
          <a:p>
            <a:pPr lvl="0" algn="just" hangingPunct="0">
              <a:lnSpc>
                <a:spcPct val="100000"/>
              </a:lnSpc>
              <a:spcBef>
                <a:spcPts val="0"/>
              </a:spcBef>
              <a:spcAft>
                <a:spcPts val="0"/>
              </a:spcAft>
            </a:pPr>
            <a:r>
              <a:rPr lang="cs-CZ" sz="1600" dirty="0"/>
              <a:t>dbejte na dosažitelnost cílů (již při vytyčování cílů musíte mít představu o aktivitách),</a:t>
            </a:r>
          </a:p>
          <a:p>
            <a:pPr lvl="0" algn="just" hangingPunct="0">
              <a:lnSpc>
                <a:spcPct val="100000"/>
              </a:lnSpc>
              <a:spcBef>
                <a:spcPts val="0"/>
              </a:spcBef>
              <a:spcAft>
                <a:spcPts val="0"/>
              </a:spcAft>
            </a:pPr>
            <a:r>
              <a:rPr lang="cs-CZ" sz="1600" dirty="0"/>
              <a:t>dbejte na měřitelnost cílů (při formulaci cílů se ptejte, zda splnění takto formulovaného cíle lze nějak prokázat/změřit).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a:t>
            </a:fld>
            <a:endParaRPr lang="cs-CZ" dirty="0"/>
          </a:p>
        </p:txBody>
      </p:sp>
    </p:spTree>
    <p:extLst>
      <p:ext uri="{BB962C8B-B14F-4D97-AF65-F5344CB8AC3E}">
        <p14:creationId xmlns:p14="http://schemas.microsoft.com/office/powerpoint/2010/main" val="11453027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žádosti </a:t>
            </a:r>
          </a:p>
        </p:txBody>
      </p:sp>
      <p:sp>
        <p:nvSpPr>
          <p:cNvPr id="4" name="Zástupný symbol pro obsah 3"/>
          <p:cNvSpPr>
            <a:spLocks noGrp="1"/>
          </p:cNvSpPr>
          <p:nvPr>
            <p:ph idx="10"/>
          </p:nvPr>
        </p:nvSpPr>
        <p:spPr>
          <a:xfrm>
            <a:off x="581697" y="4653136"/>
            <a:ext cx="8064000" cy="1872208"/>
          </a:xfrm>
        </p:spPr>
        <p:txBody>
          <a:bodyPr/>
          <a:lstStyle/>
          <a:p>
            <a:pPr algn="just">
              <a:lnSpc>
                <a:spcPct val="100000"/>
              </a:lnSpc>
            </a:pPr>
            <a:r>
              <a:rPr lang="cs-CZ" sz="1800" dirty="0"/>
              <a:t>Označíte </a:t>
            </a:r>
            <a:r>
              <a:rPr lang="cs-CZ" sz="1800" dirty="0" err="1"/>
              <a:t>checkbox</a:t>
            </a:r>
            <a:r>
              <a:rPr lang="cs-CZ" sz="1800" dirty="0"/>
              <a:t> Soubory.</a:t>
            </a:r>
          </a:p>
          <a:p>
            <a:pPr algn="just">
              <a:lnSpc>
                <a:spcPct val="100000"/>
              </a:lnSpc>
            </a:pPr>
            <a:r>
              <a:rPr lang="cs-CZ" sz="1800" dirty="0"/>
              <a:t>Přes tlačítko Vybrat vložíte soubor s elektronickým podpisem výběrem </a:t>
            </a:r>
            <a:br>
              <a:rPr lang="cs-CZ" sz="1800" dirty="0"/>
            </a:br>
            <a:r>
              <a:rPr lang="cs-CZ" sz="1800" dirty="0"/>
              <a:t>z adresářů vašeho počítače.</a:t>
            </a:r>
          </a:p>
          <a:p>
            <a:pPr algn="just">
              <a:lnSpc>
                <a:spcPct val="100000"/>
              </a:lnSpc>
            </a:pPr>
            <a:r>
              <a:rPr lang="cs-CZ" sz="1800" dirty="0"/>
              <a:t>Vložíte Heslo. </a:t>
            </a:r>
          </a:p>
          <a:p>
            <a:pPr algn="just">
              <a:lnSpc>
                <a:spcPct val="100000"/>
              </a:lnSpc>
            </a:pPr>
            <a:r>
              <a:rPr lang="cs-CZ" sz="1800" dirty="0"/>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50</a:t>
            </a:fld>
            <a:endParaRPr lang="cs-CZ"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076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žádosti </a:t>
            </a:r>
          </a:p>
        </p:txBody>
      </p:sp>
      <p:sp>
        <p:nvSpPr>
          <p:cNvPr id="4" name="Zástupný symbol pro obsah 3"/>
          <p:cNvSpPr>
            <a:spLocks noGrp="1"/>
          </p:cNvSpPr>
          <p:nvPr>
            <p:ph idx="10"/>
          </p:nvPr>
        </p:nvSpPr>
        <p:spPr>
          <a:xfrm>
            <a:off x="507716" y="4718763"/>
            <a:ext cx="8064000" cy="2160240"/>
          </a:xfrm>
        </p:spPr>
        <p:txBody>
          <a:bodyPr/>
          <a:lstStyle/>
          <a:p>
            <a:pPr algn="just">
              <a:lnSpc>
                <a:spcPct val="100000"/>
              </a:lnSpc>
            </a:pPr>
            <a:r>
              <a:rPr lang="cs-CZ" sz="1800" dirty="0"/>
              <a:t>Datum a čas jednotlivých operací se žádostí od jejího založení </a:t>
            </a:r>
            <a:br>
              <a:rPr lang="cs-CZ" sz="1800" dirty="0"/>
            </a:br>
            <a:r>
              <a:rPr lang="cs-CZ" sz="1800" dirty="0"/>
              <a:t>až po podání.</a:t>
            </a:r>
          </a:p>
          <a:p>
            <a:pPr algn="just">
              <a:lnSpc>
                <a:spcPct val="100000"/>
              </a:lnSpc>
            </a:pPr>
            <a:r>
              <a:rPr lang="cs-CZ" sz="1800" dirty="0"/>
              <a:t>Možno sledovat stav podané žádosti během její administrace v systému ŘO OPZ (CSSF14+).</a:t>
            </a:r>
          </a:p>
          <a:p>
            <a:pPr algn="just">
              <a:lnSpc>
                <a:spcPct val="100000"/>
              </a:lnSpc>
            </a:pPr>
            <a:r>
              <a:rPr lang="cs-CZ" sz="1800" dirty="0"/>
              <a:t>Pokud je žádost správně podána, je doplněno </a:t>
            </a:r>
            <a:r>
              <a:rPr lang="cs-CZ" sz="1800" b="1" dirty="0"/>
              <a:t>registrační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51</a:t>
            </a:fld>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11463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691680" y="3140968"/>
            <a:ext cx="7272000" cy="648072"/>
          </a:xfrm>
        </p:spPr>
        <p:txBody>
          <a:bodyPr/>
          <a:lstStyle/>
          <a:p>
            <a:r>
              <a:rPr lang="cs-CZ" dirty="0"/>
              <a:t>Způsobilost výdajů</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52536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484784"/>
            <a:ext cx="8568952" cy="4824536"/>
          </a:xfrm>
        </p:spPr>
        <p:txBody>
          <a:bodyPr/>
          <a:lstStyle/>
          <a:p>
            <a:pPr marL="0" indent="0">
              <a:lnSpc>
                <a:spcPct val="150000"/>
              </a:lnSpc>
              <a:spcBef>
                <a:spcPts val="0"/>
              </a:spcBef>
              <a:spcAft>
                <a:spcPts val="0"/>
              </a:spcAft>
              <a:buNone/>
            </a:pPr>
            <a:r>
              <a:rPr lang="cs-CZ" sz="2000" b="1" dirty="0"/>
              <a:t>Způsobilý výdaj: </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v souladu s právními předpisy (zejména legislativou EU a ČR) </a:t>
            </a:r>
          </a:p>
          <a:p>
            <a:pPr marL="432000" lvl="1" indent="-432000" algn="just">
              <a:lnSpc>
                <a:spcPct val="150000"/>
              </a:lnSpc>
              <a:spcBef>
                <a:spcPts val="0"/>
              </a:spcBef>
              <a:spcAft>
                <a:spcPts val="0"/>
              </a:spcAft>
              <a:buSzPct val="100000"/>
              <a:buFont typeface="Wingdings" panose="05000000000000000000" pitchFamily="2" charset="2"/>
              <a:buChar char=""/>
            </a:pPr>
            <a:r>
              <a:rPr lang="pl-PL" dirty="0"/>
              <a:t>je v souladu s pravidly programu a s podmínkami poskytnutí podpory </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přiměřený (viz kapitola 6.1 Specifické části pravidel pro žadatele </a:t>
            </a:r>
            <a:br>
              <a:rPr lang="cs-CZ" dirty="0"/>
            </a:br>
            <a:r>
              <a:rPr lang="cs-CZ" dirty="0"/>
              <a:t>a příjemce)</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vznikl v době realizace projektu a byl uhrazen nejpozději do okamžiku ukončení administrace závěrečné zprávy o realizaci projektu</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váže se na aktivity projektu, které jsou územně způsobilé</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řádně identifikovatelný, prokazatelný a doložitelný</a:t>
            </a:r>
            <a:endParaRPr lang="cs-CZ" b="1" dirty="0"/>
          </a:p>
          <a:p>
            <a:pPr marL="0" lvl="1" indent="0">
              <a:lnSpc>
                <a:spcPct val="100000"/>
              </a:lnSpc>
              <a:spcBef>
                <a:spcPts val="0"/>
              </a:spcBef>
              <a:spcAft>
                <a:spcPts val="0"/>
              </a:spcAft>
              <a:buSzPct val="100000"/>
              <a:buNone/>
            </a:pPr>
            <a:endParaRPr lang="cs-CZ" sz="1600" b="1" u="sng"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53</a:t>
            </a:fld>
            <a:endParaRPr lang="cs-CZ" dirty="0"/>
          </a:p>
        </p:txBody>
      </p:sp>
    </p:spTree>
    <p:extLst>
      <p:ext uri="{BB962C8B-B14F-4D97-AF65-F5344CB8AC3E}">
        <p14:creationId xmlns:p14="http://schemas.microsoft.com/office/powerpoint/2010/main" val="1349372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268760"/>
            <a:ext cx="8568952" cy="5472608"/>
          </a:xfrm>
        </p:spPr>
        <p:txBody>
          <a:bodyPr/>
          <a:lstStyle/>
          <a:p>
            <a:pPr marL="0" lvl="1" indent="0">
              <a:lnSpc>
                <a:spcPct val="100000"/>
              </a:lnSpc>
              <a:spcBef>
                <a:spcPts val="0"/>
              </a:spcBef>
              <a:spcAft>
                <a:spcPts val="0"/>
              </a:spcAft>
              <a:buSzPct val="100000"/>
              <a:buNone/>
            </a:pPr>
            <a:endParaRPr lang="cs-CZ" sz="1600" b="1" u="sng" dirty="0"/>
          </a:p>
          <a:p>
            <a:pPr marL="0" lvl="1" indent="0">
              <a:lnSpc>
                <a:spcPct val="150000"/>
              </a:lnSpc>
              <a:spcBef>
                <a:spcPts val="0"/>
              </a:spcBef>
              <a:spcAft>
                <a:spcPts val="0"/>
              </a:spcAft>
              <a:buSzPct val="100000"/>
              <a:buNone/>
            </a:pPr>
            <a:r>
              <a:rPr lang="cs-CZ" b="1" dirty="0"/>
              <a:t>Kategorie způsobilých výdajů OPZ</a:t>
            </a:r>
          </a:p>
          <a:p>
            <a:pPr marL="0" lvl="1" indent="0" algn="ctr">
              <a:lnSpc>
                <a:spcPct val="100000"/>
              </a:lnSpc>
              <a:spcBef>
                <a:spcPts val="0"/>
              </a:spcBef>
              <a:spcAft>
                <a:spcPts val="0"/>
              </a:spcAft>
              <a:buSzPct val="100000"/>
              <a:buNone/>
            </a:pPr>
            <a:endParaRPr lang="cs-CZ" b="1" dirty="0"/>
          </a:p>
          <a:p>
            <a:pPr>
              <a:lnSpc>
                <a:spcPct val="100000"/>
              </a:lnSpc>
              <a:spcBef>
                <a:spcPts val="0"/>
              </a:spcBef>
              <a:spcAft>
                <a:spcPts val="0"/>
              </a:spcAft>
              <a:defRPr/>
            </a:pPr>
            <a:r>
              <a:rPr lang="cs-CZ" altLang="cs-CZ" sz="2000" b="1" dirty="0"/>
              <a:t>1. Celkové způsobilé výdaje</a:t>
            </a:r>
          </a:p>
          <a:p>
            <a:pPr lvl="1">
              <a:lnSpc>
                <a:spcPct val="100000"/>
              </a:lnSpc>
              <a:spcBef>
                <a:spcPts val="0"/>
              </a:spcBef>
              <a:spcAft>
                <a:spcPts val="0"/>
              </a:spcAft>
              <a:defRPr/>
            </a:pPr>
            <a:r>
              <a:rPr lang="cs-CZ" altLang="cs-CZ" b="1" dirty="0"/>
              <a:t>1.1 Přímé náklady</a:t>
            </a:r>
            <a:r>
              <a:rPr lang="cs-CZ" altLang="cs-CZ" dirty="0"/>
              <a:t>		</a:t>
            </a:r>
          </a:p>
          <a:p>
            <a:pPr lvl="2">
              <a:lnSpc>
                <a:spcPct val="80000"/>
              </a:lnSpc>
              <a:buFont typeface="Wingdings" pitchFamily="2" charset="2"/>
              <a:buChar char="Ø"/>
              <a:defRPr/>
            </a:pPr>
            <a:r>
              <a:rPr lang="cs-CZ" altLang="cs-CZ" dirty="0"/>
              <a:t>1.1.1  Osobní náklady  </a:t>
            </a:r>
          </a:p>
          <a:p>
            <a:pPr lvl="2">
              <a:lnSpc>
                <a:spcPct val="80000"/>
              </a:lnSpc>
              <a:buFont typeface="Wingdings" pitchFamily="2" charset="2"/>
              <a:buChar char="Ø"/>
              <a:defRPr/>
            </a:pPr>
            <a:r>
              <a:rPr lang="cs-CZ" altLang="cs-CZ" dirty="0"/>
              <a:t>1.1.2  Cestovné</a:t>
            </a:r>
          </a:p>
          <a:p>
            <a:pPr lvl="2">
              <a:lnSpc>
                <a:spcPct val="80000"/>
              </a:lnSpc>
              <a:buFont typeface="Wingdings" pitchFamily="2" charset="2"/>
              <a:buChar char="Ø"/>
              <a:defRPr/>
            </a:pPr>
            <a:r>
              <a:rPr lang="cs-CZ" altLang="cs-CZ" dirty="0"/>
              <a:t>1.1.3  Zařízení, vybavení a spotřební materiál</a:t>
            </a:r>
          </a:p>
          <a:p>
            <a:pPr lvl="2">
              <a:lnSpc>
                <a:spcPct val="80000"/>
              </a:lnSpc>
              <a:buFont typeface="Wingdings" pitchFamily="2" charset="2"/>
              <a:buChar char="Ø"/>
              <a:defRPr/>
            </a:pPr>
            <a:r>
              <a:rPr lang="cs-CZ" altLang="cs-CZ" dirty="0"/>
              <a:t>1.1.4  Nákup služeb </a:t>
            </a:r>
          </a:p>
          <a:p>
            <a:pPr lvl="2">
              <a:lnSpc>
                <a:spcPct val="80000"/>
              </a:lnSpc>
              <a:buFont typeface="Wingdings" pitchFamily="2" charset="2"/>
              <a:buChar char="Ø"/>
              <a:defRPr/>
            </a:pPr>
            <a:r>
              <a:rPr lang="cs-CZ" altLang="cs-CZ" dirty="0"/>
              <a:t>1.1.5  Drobné stavební úpravy (do 40 tis. Kč)</a:t>
            </a:r>
          </a:p>
          <a:p>
            <a:pPr lvl="2">
              <a:lnSpc>
                <a:spcPct val="80000"/>
              </a:lnSpc>
              <a:buFont typeface="Wingdings" pitchFamily="2" charset="2"/>
              <a:buChar char="Ø"/>
              <a:defRPr/>
            </a:pPr>
            <a:r>
              <a:rPr lang="cs-CZ" altLang="cs-CZ" dirty="0"/>
              <a:t>1.1.6  Přímá podpora CS </a:t>
            </a:r>
          </a:p>
          <a:p>
            <a:pPr lvl="1">
              <a:lnSpc>
                <a:spcPct val="100000"/>
              </a:lnSpc>
              <a:spcBef>
                <a:spcPts val="0"/>
              </a:spcBef>
              <a:spcAft>
                <a:spcPts val="0"/>
              </a:spcAft>
              <a:defRPr/>
            </a:pPr>
            <a:r>
              <a:rPr lang="cs-CZ" b="1" dirty="0"/>
              <a:t>1.2 Nepřímé náklady </a:t>
            </a:r>
          </a:p>
          <a:p>
            <a:pPr>
              <a:lnSpc>
                <a:spcPct val="100000"/>
              </a:lnSpc>
              <a:spcBef>
                <a:spcPts val="0"/>
              </a:spcBef>
              <a:spcAft>
                <a:spcPts val="0"/>
              </a:spcAft>
              <a:defRPr/>
            </a:pPr>
            <a:endParaRPr lang="cs-CZ" sz="2000" b="1" dirty="0"/>
          </a:p>
          <a:p>
            <a:pPr>
              <a:lnSpc>
                <a:spcPct val="100000"/>
              </a:lnSpc>
              <a:spcBef>
                <a:spcPts val="0"/>
              </a:spcBef>
              <a:spcAft>
                <a:spcPts val="0"/>
              </a:spcAft>
              <a:defRPr/>
            </a:pPr>
            <a:r>
              <a:rPr lang="cs-CZ" sz="2000" b="1" dirty="0"/>
              <a:t>2. Celkové nezpůsobilé výdaje</a:t>
            </a:r>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54</a:t>
            </a:fld>
            <a:endParaRPr lang="cs-CZ" dirty="0"/>
          </a:p>
        </p:txBody>
      </p:sp>
    </p:spTree>
    <p:extLst>
      <p:ext uri="{BB962C8B-B14F-4D97-AF65-F5344CB8AC3E}">
        <p14:creationId xmlns:p14="http://schemas.microsoft.com/office/powerpoint/2010/main" val="1199736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484784"/>
            <a:ext cx="8568952" cy="4680520"/>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mzdy a platy pracovníků zaměstnaní výhradně pro projekt</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příslušná část mezd nebo platů zaměstnanců, kteří se na realizaci projektu podílejí pouze částí svého úvazku</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ostatní osobní náklady na zaměstnance, kteří jsou zaměstnáni na DPČ nebo DPP</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výdaje na odměny</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nesmí přesáhnout obvyklou výši v daném místě, čase a oboru! </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pro porovnání osobních výdajů lze využít Informační systém </a:t>
            </a:r>
            <a:br>
              <a:rPr lang="cs-CZ" altLang="cs-CZ" dirty="0"/>
            </a:br>
            <a:r>
              <a:rPr lang="cs-CZ" altLang="cs-CZ" dirty="0"/>
              <a:t>o průměrném výdělku (ISPV) dostupný  na </a:t>
            </a:r>
            <a:r>
              <a:rPr lang="cs-CZ" altLang="cs-CZ" b="1" dirty="0">
                <a:hlinkClick r:id="rId3"/>
              </a:rPr>
              <a:t>www.mpsv.cz/ISPV.php</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ŘO zveřejňuje </a:t>
            </a:r>
            <a:r>
              <a:rPr lang="cs-CZ" altLang="cs-CZ" b="1" dirty="0"/>
              <a:t>přehled obvyklých výší mezd a platů</a:t>
            </a:r>
            <a:r>
              <a:rPr lang="cs-CZ" altLang="cs-CZ" dirty="0"/>
              <a:t> pro nejčastější pozice v rámci projektů podpořených z OPZ na portálu </a:t>
            </a:r>
            <a:r>
              <a:rPr lang="cs-CZ" altLang="cs-CZ" b="1" dirty="0"/>
              <a:t>www.esfcr.cz</a:t>
            </a:r>
            <a:endParaRPr lang="cs-CZ" altLang="cs-CZ"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55</a:t>
            </a:fld>
            <a:endParaRPr lang="cs-CZ" dirty="0"/>
          </a:p>
        </p:txBody>
      </p:sp>
    </p:spTree>
    <p:extLst>
      <p:ext uri="{BB962C8B-B14F-4D97-AF65-F5344CB8AC3E}">
        <p14:creationId xmlns:p14="http://schemas.microsoft.com/office/powerpoint/2010/main" val="1642766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268760"/>
            <a:ext cx="8568952" cy="5472608"/>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PS, DPČ, DPP </a:t>
            </a:r>
            <a:r>
              <a:rPr lang="cs-CZ" dirty="0"/>
              <a:t>musí být uzavřeny v souladu se zákoníkem práce</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altLang="cs-CZ" b="1" dirty="0"/>
              <a:t>Mzdové náklady</a:t>
            </a:r>
            <a:r>
              <a:rPr lang="cs-CZ" altLang="cs-CZ" dirty="0"/>
              <a:t> = </a:t>
            </a:r>
            <a:r>
              <a:rPr lang="cs-CZ" dirty="0"/>
              <a:t>hrubá mzda / plat nebo odměna (DPČ, DPP, OSVČ) + odvody zaměstnavatele na SP a ZP a další poplatky spojené se zaměstnancem hrazené zaměstnavatelem povinně na základě právních předpisů</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Náhrady</a:t>
            </a:r>
            <a:r>
              <a:rPr lang="cs-CZ" dirty="0"/>
              <a:t> </a:t>
            </a:r>
          </a:p>
          <a:p>
            <a:pPr marL="0" lvl="1" indent="0" algn="just">
              <a:lnSpc>
                <a:spcPct val="100000"/>
              </a:lnSpc>
              <a:spcBef>
                <a:spcPts val="600"/>
              </a:spcBef>
              <a:spcAft>
                <a:spcPts val="0"/>
              </a:spcAft>
              <a:buSzPct val="100000"/>
              <a:buNone/>
              <a:defRPr/>
            </a:pPr>
            <a:r>
              <a:rPr lang="cs-CZ" b="1" dirty="0"/>
              <a:t>        - za dovolenou </a:t>
            </a:r>
            <a:r>
              <a:rPr lang="cs-CZ" dirty="0"/>
              <a:t>(4, 5 nebo 8 týdnů dovolené dle typu 	zaměstnavatele, viz § 213 zákona č. 262/2006 Sb., zákoník práce) - 	způsobilé pouze v rozsahu, v jakém odpovídají zapojení 	zaměstnance do realizace projektu</a:t>
            </a:r>
          </a:p>
          <a:p>
            <a:pPr marL="0" lvl="1" indent="0" algn="just">
              <a:lnSpc>
                <a:spcPct val="100000"/>
              </a:lnSpc>
              <a:spcBef>
                <a:spcPts val="600"/>
              </a:spcBef>
              <a:spcAft>
                <a:spcPts val="0"/>
              </a:spcAft>
              <a:buSzPct val="100000"/>
              <a:buNone/>
              <a:defRPr/>
            </a:pPr>
            <a:r>
              <a:rPr lang="cs-CZ" b="1" dirty="0"/>
              <a:t>        - v případě překážek v práci </a:t>
            </a:r>
            <a:r>
              <a:rPr lang="cs-CZ" dirty="0"/>
              <a:t>(v souladu se zákoníkem práce)</a:t>
            </a:r>
          </a:p>
          <a:p>
            <a:pPr marL="0" lvl="1" indent="0" algn="just">
              <a:lnSpc>
                <a:spcPct val="100000"/>
              </a:lnSpc>
              <a:spcBef>
                <a:spcPts val="600"/>
              </a:spcBef>
              <a:spcAft>
                <a:spcPts val="0"/>
              </a:spcAft>
              <a:buSzPct val="100000"/>
              <a:buNone/>
              <a:defRPr/>
            </a:pPr>
            <a:r>
              <a:rPr lang="cs-CZ" b="1" dirty="0"/>
              <a:t>        - za dny dočasné pracovní neschopnosti nebo karantény </a:t>
            </a:r>
            <a:r>
              <a:rPr lang="cs-CZ" dirty="0"/>
              <a:t>(jejich 	poměrná část)</a:t>
            </a:r>
            <a:endParaRPr 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sz="1600"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56</a:t>
            </a:fld>
            <a:endParaRPr lang="cs-CZ" dirty="0"/>
          </a:p>
        </p:txBody>
      </p:sp>
    </p:spTree>
    <p:extLst>
      <p:ext uri="{BB962C8B-B14F-4D97-AF65-F5344CB8AC3E}">
        <p14:creationId xmlns:p14="http://schemas.microsoft.com/office/powerpoint/2010/main" val="3927558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340768"/>
            <a:ext cx="8568952" cy="5328592"/>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dirty="0"/>
              <a:t>Pracovní úvazky zaměstnance se nesmí překrývat a není možné, aby byl </a:t>
            </a:r>
            <a:br>
              <a:rPr lang="cs-CZ" sz="1800" dirty="0"/>
            </a:br>
            <a:r>
              <a:rPr lang="cs-CZ" sz="1800" dirty="0"/>
              <a:t>za stejnou práci placen vícekrát</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b="1" dirty="0">
                <a:solidFill>
                  <a:srgbClr val="FF0000"/>
                </a:solidFill>
              </a:rPr>
              <a:t>Výše úvazku = maximálně 1,0 </a:t>
            </a:r>
            <a:r>
              <a:rPr lang="cs-CZ" sz="1800" dirty="0">
                <a:solidFill>
                  <a:srgbClr val="FF0000"/>
                </a:solidFill>
              </a:rPr>
              <a:t>(součet veškerých úvazků zaměstnance </a:t>
            </a:r>
            <a:br>
              <a:rPr lang="cs-CZ" sz="1800" dirty="0">
                <a:solidFill>
                  <a:srgbClr val="FF0000"/>
                </a:solidFill>
              </a:rPr>
            </a:br>
            <a:r>
              <a:rPr lang="cs-CZ" sz="1800" dirty="0">
                <a:solidFill>
                  <a:srgbClr val="FF0000"/>
                </a:solidFill>
              </a:rPr>
              <a:t>u všech subjektů zapojených do projektu – příjemce a partneři), a to po celou dobu zapojení daného pracovníka do realizace projektu</a:t>
            </a:r>
            <a:endParaRPr lang="cs-CZ" sz="1800" b="1" dirty="0">
              <a:solidFill>
                <a:srgbClr val="FF0000"/>
              </a:solidFill>
            </a:endParaRP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a:t>Realizační tým projektu (RT) = </a:t>
            </a:r>
            <a:r>
              <a:rPr lang="cs-CZ" altLang="cs-CZ" sz="1800" dirty="0"/>
              <a:t>zařazení mezi přímé/nepřímé náklady projektu dle pracovní náplně v projektu, dle vazby na CS – přímá x nepřímá vazba</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a:t>PŘÍMÉ NÁKLADY: </a:t>
            </a:r>
            <a:r>
              <a:rPr lang="cs-CZ" altLang="cs-CZ" sz="1800" dirty="0"/>
              <a:t>pouze přímá práce s CS nebo zajištění výstupu, který je určen k přímému využití 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a:t>NEPŘÍMÉ NÁKLADY: </a:t>
            </a:r>
            <a:r>
              <a:rPr lang="cs-CZ" altLang="cs-CZ" sz="1800" dirty="0"/>
              <a:t>projektový/finanční manažer a ostatní pozice (administrativní, podpůrné), které nepracují přímo s CS</a:t>
            </a:r>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57</a:t>
            </a:fld>
            <a:endParaRPr lang="cs-CZ" dirty="0"/>
          </a:p>
        </p:txBody>
      </p:sp>
    </p:spTree>
    <p:extLst>
      <p:ext uri="{BB962C8B-B14F-4D97-AF65-F5344CB8AC3E}">
        <p14:creationId xmlns:p14="http://schemas.microsoft.com/office/powerpoint/2010/main" val="3330545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412776"/>
            <a:ext cx="8568952" cy="4896544"/>
          </a:xfrm>
        </p:spPr>
        <p:txBody>
          <a:bodyPr/>
          <a:lstStyle/>
          <a:p>
            <a:pPr marL="0" indent="0">
              <a:buNone/>
            </a:pPr>
            <a:r>
              <a:rPr lang="cs-CZ" sz="2000" b="1" dirty="0"/>
              <a:t>1.1.2 Cestovné</a:t>
            </a:r>
          </a:p>
          <a:p>
            <a:pPr marL="0" indent="0" algn="just">
              <a:lnSpc>
                <a:spcPct val="100000"/>
              </a:lnSpc>
              <a:spcBef>
                <a:spcPts val="0"/>
              </a:spcBef>
              <a:spcAft>
                <a:spcPts val="0"/>
              </a:spcAft>
              <a:buNone/>
            </a:pPr>
            <a:r>
              <a:rPr lang="cs-CZ" altLang="cs-CZ" sz="2000" b="1" dirty="0"/>
              <a:t>Cestovní náhrady = </a:t>
            </a:r>
            <a:r>
              <a:rPr lang="cs-CZ" altLang="cs-CZ" sz="2000" dirty="0"/>
              <a:t>náhrady za jízdní výdaje, výdaje za ubytování, </a:t>
            </a:r>
            <a:br>
              <a:rPr lang="cs-CZ" altLang="cs-CZ" sz="2000" dirty="0"/>
            </a:br>
            <a:r>
              <a:rPr lang="cs-CZ" altLang="cs-CZ" sz="2000" dirty="0"/>
              <a:t>za stravné a za nutné vedlejší výdaje</a:t>
            </a:r>
          </a:p>
          <a:p>
            <a:pPr marL="0" indent="0" algn="just">
              <a:lnSpc>
                <a:spcPct val="100000"/>
              </a:lnSpc>
              <a:spcBef>
                <a:spcPts val="0"/>
              </a:spcBef>
              <a:spcAft>
                <a:spcPts val="0"/>
              </a:spcAft>
              <a:buNone/>
            </a:pPr>
            <a:r>
              <a:rPr lang="cs-CZ" altLang="cs-CZ" sz="2000" dirty="0"/>
              <a:t>Cestovní náhrady spojené s pracovními cestami (tuzemské i zahraniční) realizačního týmu jsou hrazeny z nepřímých nákladů</a:t>
            </a:r>
          </a:p>
          <a:p>
            <a:pPr marL="0" indent="0" algn="just">
              <a:lnSpc>
                <a:spcPct val="100000"/>
              </a:lnSpc>
              <a:spcBef>
                <a:spcPts val="0"/>
              </a:spcBef>
              <a:spcAft>
                <a:spcPts val="0"/>
              </a:spcAft>
              <a:buNone/>
            </a:pPr>
            <a:endParaRPr lang="cs-CZ" altLang="cs-CZ" sz="2000" b="1" dirty="0"/>
          </a:p>
          <a:p>
            <a:pPr algn="just">
              <a:lnSpc>
                <a:spcPct val="100000"/>
              </a:lnSpc>
              <a:spcBef>
                <a:spcPts val="0"/>
              </a:spcBef>
              <a:spcAft>
                <a:spcPts val="0"/>
              </a:spcAft>
            </a:pPr>
            <a:r>
              <a:rPr lang="cs-CZ" altLang="cs-CZ" sz="2000" b="1" dirty="0"/>
              <a:t>Pro zaměstnance českých subjektů při zahraničních cestách (PN) </a:t>
            </a:r>
            <a:r>
              <a:rPr lang="cs-CZ" altLang="cs-CZ" sz="2000" dirty="0"/>
              <a:t>– dle vyhlášky MPSV a MF, cestovné po ČR NN, kapesné v cizí měně je způsobilým výdajem až do 40 % stravného</a:t>
            </a:r>
          </a:p>
          <a:p>
            <a:pPr marL="0" indent="0" algn="just">
              <a:lnSpc>
                <a:spcPct val="100000"/>
              </a:lnSpc>
              <a:spcBef>
                <a:spcPts val="0"/>
              </a:spcBef>
              <a:spcAft>
                <a:spcPts val="0"/>
              </a:spcAft>
              <a:buNone/>
            </a:pPr>
            <a:endParaRPr lang="cs-CZ" altLang="cs-CZ" sz="2000" dirty="0"/>
          </a:p>
          <a:p>
            <a:pPr algn="just">
              <a:lnSpc>
                <a:spcPct val="100000"/>
              </a:lnSpc>
              <a:spcBef>
                <a:spcPts val="0"/>
              </a:spcBef>
              <a:spcAft>
                <a:spcPts val="0"/>
              </a:spcAft>
            </a:pPr>
            <a:r>
              <a:rPr lang="cs-CZ" altLang="cs-CZ" sz="2000" b="1" dirty="0"/>
              <a:t>Pro zahraniční experty při pracovní cestě do ČR (PN) </a:t>
            </a:r>
            <a:r>
              <a:rPr lang="cs-CZ" altLang="cs-CZ" sz="2000" dirty="0"/>
              <a:t>– tzv. „per </a:t>
            </a:r>
            <a:r>
              <a:rPr lang="cs-CZ" altLang="cs-CZ" sz="2000" dirty="0" err="1"/>
              <a:t>diems</a:t>
            </a:r>
            <a:r>
              <a:rPr lang="cs-CZ" altLang="cs-CZ" sz="2000" dirty="0"/>
              <a:t>“ ve výši 230 EUR (</a:t>
            </a:r>
            <a:r>
              <a:rPr lang="cs-CZ" sz="2000" dirty="0"/>
              <a:t>http://ec.europa.eu/</a:t>
            </a:r>
            <a:r>
              <a:rPr lang="cs-CZ" sz="2000" dirty="0" err="1"/>
              <a:t>europeaid</a:t>
            </a:r>
            <a:r>
              <a:rPr lang="cs-CZ" sz="2000" dirty="0"/>
              <a:t>/</a:t>
            </a:r>
            <a:r>
              <a:rPr lang="cs-CZ" sz="2000" dirty="0" err="1"/>
              <a:t>perdiem_en</a:t>
            </a:r>
            <a:r>
              <a:rPr lang="cs-CZ" sz="2000" dirty="0"/>
              <a:t>)</a:t>
            </a:r>
            <a:r>
              <a:rPr lang="cs-CZ" altLang="cs-CZ" sz="2000" dirty="0"/>
              <a:t> nebo paušál 75 EUR, zahrnují </a:t>
            </a:r>
            <a:r>
              <a:rPr lang="cs-CZ" sz="2000" dirty="0"/>
              <a:t>náklady na ubytování, stravné, </a:t>
            </a:r>
            <a:br>
              <a:rPr lang="cs-CZ" sz="2000" dirty="0"/>
            </a:br>
            <a:r>
              <a:rPr lang="cs-CZ" sz="2000" dirty="0"/>
              <a:t>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1200"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58</a:t>
            </a:fld>
            <a:endParaRPr lang="cs-CZ" dirty="0"/>
          </a:p>
        </p:txBody>
      </p:sp>
    </p:spTree>
    <p:extLst>
      <p:ext uri="{BB962C8B-B14F-4D97-AF65-F5344CB8AC3E}">
        <p14:creationId xmlns:p14="http://schemas.microsoft.com/office/powerpoint/2010/main" val="2027173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196752"/>
            <a:ext cx="8568952" cy="5400600"/>
          </a:xfrm>
        </p:spPr>
        <p:txBody>
          <a:bodyPr/>
          <a:lstStyle/>
          <a:p>
            <a:pPr marL="0" indent="0">
              <a:lnSpc>
                <a:spcPct val="100000"/>
              </a:lnSpc>
              <a:spcBef>
                <a:spcPts val="0"/>
              </a:spcBef>
              <a:spcAft>
                <a:spcPts val="0"/>
              </a:spcAft>
              <a:buNone/>
            </a:pPr>
            <a:endParaRPr lang="cs-CZ" altLang="cs-CZ" sz="1200" dirty="0"/>
          </a:p>
          <a:p>
            <a:pPr marL="0" indent="0">
              <a:buNone/>
              <a:defRPr/>
            </a:pPr>
            <a:r>
              <a:rPr lang="cs-CZ" sz="2000" b="1" dirty="0"/>
              <a:t>1.1.3  Zařízení a vybavení, vč. nájmu a odpisů</a:t>
            </a:r>
          </a:p>
          <a:p>
            <a:pPr algn="just">
              <a:lnSpc>
                <a:spcPct val="80000"/>
              </a:lnSpc>
              <a:defRPr/>
            </a:pPr>
            <a:r>
              <a:rPr lang="cs-CZ" altLang="cs-CZ" sz="1800" b="1" dirty="0"/>
              <a:t>Investiční výdaje =</a:t>
            </a:r>
            <a:r>
              <a:rPr lang="cs-CZ" altLang="cs-CZ" sz="1800" dirty="0"/>
              <a:t> odpisovaný hmotný majetek (pořizovací hodnota vyšší </a:t>
            </a:r>
            <a:br>
              <a:rPr lang="cs-CZ" altLang="cs-CZ" sz="1800" dirty="0"/>
            </a:br>
            <a:r>
              <a:rPr lang="cs-CZ" altLang="cs-CZ" sz="1800" dirty="0"/>
              <a:t>než 40 tis. Kč) a nehmotný majetek (pořizovací cena vyšší než 60 tis. Kč)</a:t>
            </a:r>
          </a:p>
          <a:p>
            <a:pPr algn="just">
              <a:lnSpc>
                <a:spcPct val="80000"/>
              </a:lnSpc>
              <a:defRPr/>
            </a:pPr>
            <a:r>
              <a:rPr lang="cs-CZ" altLang="cs-CZ" sz="1800" b="1" dirty="0"/>
              <a:t>Neinvestiční výdaje = </a:t>
            </a:r>
            <a:r>
              <a:rPr lang="cs-CZ" altLang="cs-CZ" sz="1800" dirty="0"/>
              <a:t>neodpisovaný hmotný (pořizovací hodnota nižší </a:t>
            </a:r>
            <a:br>
              <a:rPr lang="cs-CZ" altLang="cs-CZ" sz="1800" dirty="0"/>
            </a:br>
            <a:r>
              <a:rPr lang="cs-CZ" altLang="cs-CZ" sz="1800" dirty="0"/>
              <a:t>než 40 tis. Kč) a nehmotný majetek (pořizovací cena nižší než 60 tis. Kč)</a:t>
            </a:r>
          </a:p>
          <a:p>
            <a:pPr algn="just">
              <a:lnSpc>
                <a:spcPct val="80000"/>
              </a:lnSpc>
              <a:defRPr/>
            </a:pPr>
            <a:r>
              <a:rPr lang="cs-CZ" altLang="cs-CZ" sz="1800" b="1" dirty="0"/>
              <a:t>Zařízení a vybavení pro členy RT</a:t>
            </a:r>
            <a:r>
              <a:rPr lang="cs-CZ" altLang="cs-CZ" sz="1800" dirty="0"/>
              <a:t>, kteří přímo pracují s CS nebo zajišťují výstup k přímému využití CS</a:t>
            </a:r>
          </a:p>
          <a:p>
            <a:pPr algn="just">
              <a:lnSpc>
                <a:spcPct val="80000"/>
              </a:lnSpc>
              <a:defRPr/>
            </a:pPr>
            <a:r>
              <a:rPr lang="cs-CZ" altLang="cs-CZ" sz="1800" b="1" dirty="0"/>
              <a:t>Nákup vybavení pro RT</a:t>
            </a:r>
            <a:r>
              <a:rPr lang="cs-CZ" altLang="cs-CZ" sz="1800" dirty="0"/>
              <a:t>, např.  nákup výpočetní techniky - pro pracovníky RT lze pořídit pouze takový počet  kusů zařízení 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pPr algn="just">
              <a:lnSpc>
                <a:spcPct val="80000"/>
              </a:lnSpc>
              <a:defRPr/>
            </a:pPr>
            <a:r>
              <a:rPr lang="cs-CZ" sz="1800" dirty="0"/>
              <a:t>Nově zařazen do této skupiny výdajů i </a:t>
            </a:r>
            <a:r>
              <a:rPr lang="cs-CZ" sz="1800" b="1" dirty="0"/>
              <a:t>nábytek</a:t>
            </a:r>
            <a:r>
              <a:rPr lang="cs-CZ" sz="1800" dirty="0"/>
              <a:t> (rozdíl oproti OP LZZ)</a:t>
            </a:r>
          </a:p>
          <a:p>
            <a:pPr algn="just">
              <a:lnSpc>
                <a:spcPct val="80000"/>
              </a:lnSpc>
              <a:defRPr/>
            </a:pPr>
            <a:r>
              <a:rPr lang="cs-CZ" sz="1800" dirty="0"/>
              <a:t>Pokud jakýkoliv nákup zařízení a vybavení patří na základě vymezení nepřímých nákladů (dle kapitoly 6.4.16) mezi nepřímé náklady, nelze tyto výdaje řadit mezi přímé způsobilé  náklady</a:t>
            </a:r>
            <a:endParaRPr lang="cs-CZ" sz="1800" b="1" dirty="0"/>
          </a:p>
          <a:p>
            <a:pPr>
              <a:lnSpc>
                <a:spcPct val="80000"/>
              </a:lnSpc>
              <a:spcBef>
                <a:spcPts val="0"/>
              </a:spcBef>
              <a:spcAft>
                <a:spcPts val="0"/>
              </a:spcAft>
              <a:buFont typeface="Wingdings" panose="05000000000000000000" pitchFamily="2" charset="2"/>
              <a:buChar char="ü"/>
              <a:defRPr/>
            </a:pPr>
            <a:endParaRPr lang="cs-CZ" altLang="cs-CZ" sz="1200"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298486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lvl="0" indent="0">
              <a:buNone/>
            </a:pPr>
            <a:r>
              <a:rPr lang="cs-CZ" sz="1800" b="1" u="sng" cap="all" dirty="0"/>
              <a:t>2. Jak toho chceme dosáhnout?</a:t>
            </a:r>
          </a:p>
          <a:p>
            <a:pPr lvl="1">
              <a:lnSpc>
                <a:spcPct val="100000"/>
              </a:lnSpc>
              <a:spcBef>
                <a:spcPts val="0"/>
              </a:spcBef>
              <a:spcAft>
                <a:spcPts val="600"/>
              </a:spcAft>
            </a:pPr>
            <a:r>
              <a:rPr lang="cs-CZ" sz="1600" dirty="0"/>
              <a:t>V rámci přípravy projektu je nutné </a:t>
            </a:r>
            <a:r>
              <a:rPr lang="cs-CZ" sz="1600" b="1" dirty="0"/>
              <a:t>definovat aktivity </a:t>
            </a:r>
            <a:r>
              <a:rPr lang="cs-CZ" sz="1600" dirty="0"/>
              <a:t>(strategii), kterými bude projekt realizován.</a:t>
            </a:r>
          </a:p>
          <a:p>
            <a:pPr lvl="1">
              <a:lnSpc>
                <a:spcPct val="100000"/>
              </a:lnSpc>
              <a:spcBef>
                <a:spcPts val="0"/>
              </a:spcBef>
              <a:spcAft>
                <a:spcPts val="600"/>
              </a:spcAft>
            </a:pPr>
            <a:r>
              <a:rPr lang="cs-CZ" sz="1600" b="1" dirty="0"/>
              <a:t>Aktivity </a:t>
            </a:r>
            <a:r>
              <a:rPr lang="cs-CZ" sz="1600"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vedou k plnění cílů, jsou prostředkem, nástrojem, ne cílem samotným,</a:t>
            </a:r>
          </a:p>
          <a:p>
            <a:pPr algn="just" hangingPunct="0">
              <a:lnSpc>
                <a:spcPct val="100000"/>
              </a:lnSpc>
              <a:spcBef>
                <a:spcPts val="0"/>
              </a:spcBef>
              <a:spcAft>
                <a:spcPts val="0"/>
              </a:spcAft>
            </a:pPr>
            <a:r>
              <a:rPr lang="cs-CZ" sz="1600" dirty="0"/>
              <a:t>udržujte vazbu </a:t>
            </a:r>
            <a:r>
              <a:rPr lang="cs-CZ" sz="1600" b="1" dirty="0"/>
              <a:t>potřeby – cíle – aktivity</a:t>
            </a:r>
            <a:r>
              <a:rPr lang="cs-CZ" sz="1600" dirty="0"/>
              <a:t>,</a:t>
            </a:r>
          </a:p>
          <a:p>
            <a:pPr algn="just" hangingPunct="0">
              <a:lnSpc>
                <a:spcPct val="100000"/>
              </a:lnSpc>
              <a:spcBef>
                <a:spcPts val="0"/>
              </a:spcBef>
              <a:spcAft>
                <a:spcPts val="0"/>
              </a:spcAft>
            </a:pPr>
            <a:r>
              <a:rPr lang="cs-CZ" sz="1600" dirty="0"/>
              <a:t>v projektu nemají co dělat aktivity, u kterých neprokážete, že slouží k naplnění cílů, </a:t>
            </a:r>
            <a:br>
              <a:rPr lang="cs-CZ" sz="1600" dirty="0"/>
            </a:br>
            <a:r>
              <a:rPr lang="cs-CZ" sz="1600" dirty="0"/>
              <a:t>ať už přímo nebo podpůrně,</a:t>
            </a:r>
          </a:p>
          <a:p>
            <a:pPr algn="just" hangingPunct="0">
              <a:lnSpc>
                <a:spcPct val="100000"/>
              </a:lnSpc>
              <a:spcBef>
                <a:spcPts val="0"/>
              </a:spcBef>
              <a:spcAft>
                <a:spcPts val="0"/>
              </a:spcAft>
            </a:pPr>
            <a:r>
              <a:rPr lang="cs-CZ" sz="1600" dirty="0"/>
              <a:t>tvoří tělo projektu,</a:t>
            </a:r>
          </a:p>
          <a:p>
            <a:pPr algn="just" hangingPunct="0">
              <a:lnSpc>
                <a:spcPct val="100000"/>
              </a:lnSpc>
              <a:spcBef>
                <a:spcPts val="0"/>
              </a:spcBef>
              <a:spcAft>
                <a:spcPts val="0"/>
              </a:spcAft>
            </a:pPr>
            <a:r>
              <a:rPr lang="cs-CZ" sz="1600" dirty="0"/>
              <a:t>to, co se bude vlastně s cílovou skupinou a pro cílovou skupinu dělat, </a:t>
            </a:r>
          </a:p>
          <a:p>
            <a:pPr algn="just" hangingPunct="0">
              <a:lnSpc>
                <a:spcPct val="100000"/>
              </a:lnSpc>
              <a:spcBef>
                <a:spcPts val="0"/>
              </a:spcBef>
              <a:spcAft>
                <a:spcPts val="0"/>
              </a:spcAft>
            </a:pPr>
            <a:r>
              <a:rPr lang="cs-CZ" sz="1600" dirty="0"/>
              <a:t>konkrétní rozpis prací: kdo, kdy, co, jak, s kým, kde, jak často bude dělat, </a:t>
            </a:r>
          </a:p>
          <a:p>
            <a:pPr algn="just" hangingPunct="0">
              <a:lnSpc>
                <a:spcPct val="100000"/>
              </a:lnSpc>
              <a:spcBef>
                <a:spcPts val="0"/>
              </a:spcBef>
              <a:spcAft>
                <a:spcPts val="0"/>
              </a:spcAft>
            </a:pPr>
            <a:r>
              <a:rPr lang="cs-CZ" sz="1600" dirty="0"/>
              <a:t>shluky podobných dílčích aktivit = </a:t>
            </a:r>
            <a:r>
              <a:rPr lang="cs-CZ" sz="1600" b="1" dirty="0"/>
              <a:t>klíčové aktivity</a:t>
            </a:r>
            <a:r>
              <a:rPr lang="cs-CZ" sz="1600" dirty="0"/>
              <a:t> (seřaďte v žádosti chronologicky nebo v nějaké jasné logice), </a:t>
            </a:r>
          </a:p>
          <a:p>
            <a:pPr algn="just" hangingPunct="0">
              <a:lnSpc>
                <a:spcPct val="100000"/>
              </a:lnSpc>
              <a:spcBef>
                <a:spcPts val="0"/>
              </a:spcBef>
              <a:spcAft>
                <a:spcPts val="0"/>
              </a:spcAft>
            </a:pPr>
            <a:r>
              <a:rPr lang="cs-CZ" sz="1600" dirty="0"/>
              <a:t>např. pracovní a bilanční diagnostika, pořádání příměstských táborů pro děti pracujících rodičů.</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a:t>
            </a:fld>
            <a:endParaRPr lang="cs-CZ" dirty="0"/>
          </a:p>
        </p:txBody>
      </p:sp>
    </p:spTree>
    <p:extLst>
      <p:ext uri="{BB962C8B-B14F-4D97-AF65-F5344CB8AC3E}">
        <p14:creationId xmlns:p14="http://schemas.microsoft.com/office/powerpoint/2010/main" val="27240199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484784"/>
            <a:ext cx="8568952" cy="5040560"/>
          </a:xfrm>
        </p:spPr>
        <p:txBody>
          <a:bodyPr/>
          <a:lstStyle/>
          <a:p>
            <a:pPr marL="0" indent="0">
              <a:lnSpc>
                <a:spcPct val="80000"/>
              </a:lnSpc>
              <a:spcBef>
                <a:spcPts val="0"/>
              </a:spcBef>
              <a:spcAft>
                <a:spcPts val="0"/>
              </a:spcAft>
              <a:buNone/>
              <a:defRPr/>
            </a:pPr>
            <a:r>
              <a:rPr lang="cs-CZ" sz="2000" b="1" dirty="0"/>
              <a:t>V rámci kapitoly 1.1.3 lze také hradit:</a:t>
            </a:r>
          </a:p>
          <a:p>
            <a:pPr marL="0" indent="0">
              <a:lnSpc>
                <a:spcPct val="80000"/>
              </a:lnSpc>
              <a:spcBef>
                <a:spcPts val="0"/>
              </a:spcBef>
              <a:spcAft>
                <a:spcPts val="0"/>
              </a:spcAft>
              <a:buNone/>
              <a:defRPr/>
            </a:pPr>
            <a:endParaRPr lang="cs-CZ" sz="1800" b="1" dirty="0"/>
          </a:p>
          <a:p>
            <a:pPr algn="just">
              <a:defRPr/>
            </a:pPr>
            <a:r>
              <a:rPr lang="cs-CZ" sz="2000" b="1" dirty="0"/>
              <a:t>Nájem či leasing zařízení a vybavení, budov</a:t>
            </a:r>
          </a:p>
          <a:p>
            <a:pPr lvl="1" algn="just">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gn="just">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p>
          <a:p>
            <a:pPr algn="just">
              <a:lnSpc>
                <a:spcPct val="100000"/>
              </a:lnSpc>
              <a:spcBef>
                <a:spcPts val="0"/>
              </a:spcBef>
              <a:spcAft>
                <a:spcPts val="0"/>
              </a:spcAft>
              <a:defRPr/>
            </a:pPr>
            <a:endParaRPr lang="cs-CZ" sz="2000" b="1" dirty="0"/>
          </a:p>
          <a:p>
            <a:pPr algn="just">
              <a:defRPr/>
            </a:pPr>
            <a:r>
              <a:rPr lang="cs-CZ" sz="2000" b="1" dirty="0"/>
              <a:t>Odpisy (daňové)</a:t>
            </a:r>
          </a:p>
          <a:p>
            <a:pPr lvl="1" algn="just">
              <a:lnSpc>
                <a:spcPct val="100000"/>
              </a:lnSpc>
              <a:spcBef>
                <a:spcPts val="0"/>
              </a:spcBef>
              <a:spcAft>
                <a:spcPts val="0"/>
              </a:spcAft>
            </a:pPr>
            <a:r>
              <a:rPr lang="cs-CZ" dirty="0"/>
              <a:t>Dlouhodobého hmotného a nehmotného majetku používaného </a:t>
            </a:r>
            <a:br>
              <a:rPr lang="cs-CZ" dirty="0"/>
            </a:br>
            <a:r>
              <a:rPr lang="cs-CZ" dirty="0"/>
              <a:t>pro účely projektu, které využívá CS</a:t>
            </a:r>
          </a:p>
          <a:p>
            <a:pPr lvl="1" algn="just">
              <a:lnSpc>
                <a:spcPct val="100000"/>
              </a:lnSpc>
              <a:spcBef>
                <a:spcPts val="0"/>
              </a:spcBef>
              <a:spcAft>
                <a:spcPts val="0"/>
              </a:spcAft>
            </a:pPr>
            <a:r>
              <a:rPr lang="cs-CZ" dirty="0"/>
              <a:t>Jsou způsobilým výdajem po dobu trvání projektu za předpokladu, že nákup takového majetku není součástí způsobilých výdajů na projekt</a:t>
            </a:r>
          </a:p>
          <a:p>
            <a:pPr marL="0" indent="0">
              <a:lnSpc>
                <a:spcPct val="100000"/>
              </a:lnSpc>
              <a:spcBef>
                <a:spcPts val="0"/>
              </a:spcBef>
              <a:spcAft>
                <a:spcPts val="0"/>
              </a:spcAft>
              <a:buNone/>
            </a:pPr>
            <a:endParaRPr lang="cs-CZ" sz="14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60</a:t>
            </a:fld>
            <a:endParaRPr lang="cs-CZ" dirty="0"/>
          </a:p>
        </p:txBody>
      </p:sp>
    </p:spTree>
    <p:extLst>
      <p:ext uri="{BB962C8B-B14F-4D97-AF65-F5344CB8AC3E}">
        <p14:creationId xmlns:p14="http://schemas.microsoft.com/office/powerpoint/2010/main" val="867758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568952" cy="5256584"/>
          </a:xfrm>
        </p:spPr>
        <p:txBody>
          <a:bodyPr/>
          <a:lstStyle/>
          <a:p>
            <a:pPr marL="0" indent="0">
              <a:buNone/>
              <a:defRPr/>
            </a:pPr>
            <a:r>
              <a:rPr lang="cs-CZ" sz="2000" b="1" dirty="0"/>
              <a:t>1.1.4 Nákup služeb</a:t>
            </a:r>
          </a:p>
          <a:p>
            <a:pPr marL="0" indent="0" algn="just">
              <a:lnSpc>
                <a:spcPct val="100000"/>
              </a:lnSpc>
              <a:spcBef>
                <a:spcPts val="0"/>
              </a:spcBef>
              <a:spcAft>
                <a:spcPts val="0"/>
              </a:spcAft>
              <a:buNone/>
            </a:pPr>
            <a:r>
              <a:rPr lang="cs-CZ" altLang="cs-CZ" sz="2000" dirty="0"/>
              <a:t>Dodání služby musí být nezbytné k realizaci projektu a musí vytvářet novou hodnotu </a:t>
            </a:r>
          </a:p>
          <a:p>
            <a:pPr algn="just">
              <a:lnSpc>
                <a:spcPct val="100000"/>
              </a:lnSpc>
              <a:spcBef>
                <a:spcPts val="0"/>
              </a:spcBef>
              <a:spcAft>
                <a:spcPts val="0"/>
              </a:spcAft>
            </a:pPr>
            <a:r>
              <a:rPr lang="cs-CZ" sz="2000" dirty="0"/>
              <a:t>zpracování analýz, průzkumů, studií</a:t>
            </a:r>
          </a:p>
          <a:p>
            <a:pPr algn="just">
              <a:lnSpc>
                <a:spcPct val="100000"/>
              </a:lnSpc>
              <a:spcBef>
                <a:spcPts val="0"/>
              </a:spcBef>
              <a:spcAft>
                <a:spcPts val="0"/>
              </a:spcAft>
            </a:pPr>
            <a:r>
              <a:rPr lang="cs-CZ" sz="2000" dirty="0"/>
              <a:t>lektorské služby</a:t>
            </a:r>
          </a:p>
          <a:p>
            <a:pPr algn="just">
              <a:lnSpc>
                <a:spcPct val="100000"/>
              </a:lnSpc>
              <a:spcBef>
                <a:spcPts val="0"/>
              </a:spcBef>
              <a:spcAft>
                <a:spcPts val="0"/>
              </a:spcAft>
            </a:pPr>
            <a:r>
              <a:rPr lang="cs-CZ" sz="2000" dirty="0"/>
              <a:t>školení a kurzy</a:t>
            </a:r>
          </a:p>
          <a:p>
            <a:pPr algn="just">
              <a:lnSpc>
                <a:spcPct val="100000"/>
              </a:lnSpc>
              <a:spcBef>
                <a:spcPts val="0"/>
              </a:spcBef>
              <a:spcAft>
                <a:spcPts val="0"/>
              </a:spcAft>
            </a:pPr>
            <a:r>
              <a:rPr lang="cs-CZ" sz="2000" dirty="0"/>
              <a:t>vytvoření nových publikací, školicích materiálů nebo manuálů, CD/DVD…</a:t>
            </a:r>
          </a:p>
          <a:p>
            <a:pPr algn="just">
              <a:lnSpc>
                <a:spcPct val="100000"/>
              </a:lnSpc>
              <a:spcBef>
                <a:spcPts val="0"/>
              </a:spcBef>
              <a:spcAft>
                <a:spcPts val="0"/>
              </a:spcAft>
            </a:pPr>
            <a:r>
              <a:rPr lang="cs-CZ" sz="2000" dirty="0"/>
              <a:t>pronájem prostor pro práci s CS (např. pronájem učebny)</a:t>
            </a:r>
          </a:p>
          <a:p>
            <a:pPr algn="just">
              <a:lnSpc>
                <a:spcPct val="100000"/>
              </a:lnSpc>
              <a:spcBef>
                <a:spcPts val="0"/>
              </a:spcBef>
              <a:spcAft>
                <a:spcPts val="0"/>
              </a:spcAft>
            </a:pPr>
            <a:endParaRPr lang="cs-CZ" sz="2000" dirty="0"/>
          </a:p>
          <a:p>
            <a:pPr marL="0" indent="0" algn="just">
              <a:lnSpc>
                <a:spcPct val="100000"/>
              </a:lnSpc>
              <a:spcBef>
                <a:spcPts val="0"/>
              </a:spcBef>
              <a:buNone/>
            </a:pPr>
            <a:r>
              <a:rPr lang="cs-CZ" sz="2000" b="1" dirty="0"/>
              <a:t>1.1.5 Drobné stavební úpravy</a:t>
            </a:r>
          </a:p>
          <a:p>
            <a:pPr algn="just">
              <a:lnSpc>
                <a:spcPct val="100000"/>
              </a:lnSpc>
              <a:spcBef>
                <a:spcPts val="0"/>
              </a:spcBef>
            </a:pPr>
            <a:r>
              <a:rPr lang="cs-CZ" sz="2000" dirty="0"/>
              <a:t>Cena všech dokončených stavebních úprav v jednom zdaňovacím období, která nepřesáhne v úhrnu </a:t>
            </a:r>
            <a:r>
              <a:rPr lang="cs-CZ" sz="2000" b="1" dirty="0"/>
              <a:t>40.000 Kč </a:t>
            </a:r>
            <a:r>
              <a:rPr lang="cs-CZ" sz="2000" dirty="0"/>
              <a:t>na každou jednotlivou účetní položku majetku</a:t>
            </a:r>
          </a:p>
          <a:p>
            <a:pPr algn="just">
              <a:lnSpc>
                <a:spcPct val="100000"/>
              </a:lnSpc>
              <a:spcBef>
                <a:spcPts val="0"/>
              </a:spcBef>
              <a:spcAft>
                <a:spcPts val="0"/>
              </a:spcAft>
            </a:pPr>
            <a:r>
              <a:rPr lang="cs-CZ" sz="2000" dirty="0"/>
              <a:t>Např. úprava pracovního místa, které usnadní přístup osobám zdravotně postiženým</a:t>
            </a:r>
          </a:p>
          <a:p>
            <a:pPr>
              <a:lnSpc>
                <a:spcPct val="100000"/>
              </a:lnSpc>
              <a:spcBef>
                <a:spcPts val="0"/>
              </a:spcBef>
              <a:spcAft>
                <a:spcPts val="0"/>
              </a:spcAft>
            </a:pPr>
            <a:endParaRPr lang="cs-CZ" sz="20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782951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640960" cy="5328592"/>
          </a:xfrm>
        </p:spPr>
        <p:txBody>
          <a:bodyPr/>
          <a:lstStyle/>
          <a:p>
            <a:pPr marL="0" indent="0">
              <a:lnSpc>
                <a:spcPct val="100000"/>
              </a:lnSpc>
              <a:spcBef>
                <a:spcPts val="0"/>
              </a:spcBef>
              <a:spcAft>
                <a:spcPts val="0"/>
              </a:spcAft>
              <a:buNone/>
            </a:pPr>
            <a:r>
              <a:rPr lang="cs-CZ" sz="1800" b="1" dirty="0"/>
              <a:t>1.1.6 Přímá podpora pro CS</a:t>
            </a:r>
          </a:p>
          <a:p>
            <a:pPr algn="just">
              <a:lnSpc>
                <a:spcPct val="150000"/>
              </a:lnSpc>
              <a:spcBef>
                <a:spcPts val="0"/>
              </a:spcBef>
              <a:spcAft>
                <a:spcPts val="0"/>
              </a:spcAft>
              <a:defRPr/>
            </a:pPr>
            <a:r>
              <a:rPr lang="cs-CZ" sz="1800" b="1" dirty="0"/>
              <a:t>mzdy</a:t>
            </a:r>
            <a:r>
              <a:rPr lang="cs-CZ" sz="1800" dirty="0"/>
              <a:t> zaměstnanců z CS (PS, DPČ, DPP ne) – max. limit stanovený pro měsíc práce zaměstnance je ve výši trojnásobku minimální mzdy za měsíc </a:t>
            </a:r>
            <a:br>
              <a:rPr lang="cs-CZ" sz="1800" dirty="0"/>
            </a:br>
            <a:r>
              <a:rPr lang="cs-CZ" sz="1800" dirty="0"/>
              <a:t>při 40hodinové týdenní pracovní době</a:t>
            </a:r>
          </a:p>
          <a:p>
            <a:pPr algn="just">
              <a:lnSpc>
                <a:spcPct val="150000"/>
              </a:lnSpc>
              <a:spcBef>
                <a:spcPts val="0"/>
              </a:spcBef>
              <a:spcAft>
                <a:spcPts val="0"/>
              </a:spcAft>
              <a:defRPr/>
            </a:pPr>
            <a:r>
              <a:rPr lang="cs-CZ" sz="1800" b="1" dirty="0"/>
              <a:t>cestovné, ubytování a stravné </a:t>
            </a:r>
            <a:r>
              <a:rPr lang="cs-CZ" sz="1800" dirty="0"/>
              <a:t>při služebních cestách pro CS</a:t>
            </a:r>
          </a:p>
          <a:p>
            <a:pPr algn="just">
              <a:lnSpc>
                <a:spcPct val="150000"/>
              </a:lnSpc>
              <a:spcBef>
                <a:spcPts val="0"/>
              </a:spcBef>
              <a:spcAft>
                <a:spcPts val="0"/>
              </a:spcAft>
              <a:defRPr/>
            </a:pPr>
            <a:r>
              <a:rPr lang="cs-CZ" sz="1800" b="1" dirty="0"/>
              <a:t>příspěvek na péči o dítě a další závislé osoby </a:t>
            </a:r>
            <a:r>
              <a:rPr lang="cs-CZ" sz="1800" dirty="0"/>
              <a:t>– poskytuje se po dobu trvání školení nebo při nástupu nezaměstnané osoby do nového zaměstnání (v tomto případě se poskytuje po dobu max. 6 </a:t>
            </a:r>
            <a:r>
              <a:rPr lang="cs-CZ" sz="1800" dirty="0" err="1"/>
              <a:t>měs</a:t>
            </a:r>
            <a:r>
              <a:rPr lang="cs-CZ" sz="1800" dirty="0"/>
              <a:t>.)</a:t>
            </a:r>
          </a:p>
          <a:p>
            <a:pPr algn="just">
              <a:lnSpc>
                <a:spcPct val="150000"/>
              </a:lnSpc>
              <a:spcBef>
                <a:spcPts val="0"/>
              </a:spcBef>
              <a:spcAft>
                <a:spcPts val="0"/>
              </a:spcAft>
              <a:defRPr/>
            </a:pPr>
            <a:r>
              <a:rPr lang="cs-CZ" sz="1800" b="1" dirty="0"/>
              <a:t>příspěvek na zapracování </a:t>
            </a:r>
            <a:r>
              <a:rPr lang="cs-CZ" sz="1800" dirty="0"/>
              <a:t>(dle zákona č. 435/2004 Sb., zákon </a:t>
            </a:r>
            <a:br>
              <a:rPr lang="cs-CZ" sz="1800" dirty="0"/>
            </a:br>
            <a:r>
              <a:rPr lang="cs-CZ" sz="1800" dirty="0"/>
              <a:t>o zaměstnanosti) – poskytuje se po dobu max. 3 </a:t>
            </a:r>
            <a:r>
              <a:rPr lang="cs-CZ" sz="1800" dirty="0" err="1"/>
              <a:t>měs</a:t>
            </a:r>
            <a:r>
              <a:rPr lang="cs-CZ" sz="1800" dirty="0"/>
              <a:t>., nejvýše do poloviny minimální mzdy</a:t>
            </a:r>
          </a:p>
          <a:p>
            <a:pPr algn="just">
              <a:lnSpc>
                <a:spcPct val="150000"/>
              </a:lnSpc>
              <a:spcBef>
                <a:spcPts val="0"/>
              </a:spcBef>
              <a:spcAft>
                <a:spcPts val="0"/>
              </a:spcAft>
              <a:defRPr/>
            </a:pPr>
            <a:r>
              <a:rPr lang="cs-CZ" sz="1800" b="1" dirty="0"/>
              <a:t>jiné nezbytné náklady </a:t>
            </a:r>
            <a:r>
              <a:rPr lang="cs-CZ" sz="1800" dirty="0"/>
              <a:t>pro CS pro realizování jejich aktivit (prohlídka zdravotní způsobilosti pro výkon práce, výpis z rejstříku trestů)</a:t>
            </a:r>
          </a:p>
          <a:p>
            <a:pPr marL="0" indent="0">
              <a:lnSpc>
                <a:spcPct val="100000"/>
              </a:lnSpc>
              <a:spcBef>
                <a:spcPts val="0"/>
              </a:spcBef>
              <a:spcAft>
                <a:spcPts val="0"/>
              </a:spcAft>
              <a:buNone/>
              <a:defRPr/>
            </a:pPr>
            <a:endParaRPr lang="cs-CZ" sz="1200" dirty="0"/>
          </a:p>
          <a:p>
            <a:endParaRPr lang="cs-CZ" altLang="cs-CZ" sz="1200" dirty="0"/>
          </a:p>
          <a:p>
            <a:endParaRPr lang="cs-CZ" altLang="cs-CZ"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62</a:t>
            </a:fld>
            <a:endParaRPr lang="cs-CZ" dirty="0"/>
          </a:p>
        </p:txBody>
      </p:sp>
    </p:spTree>
    <p:extLst>
      <p:ext uri="{BB962C8B-B14F-4D97-AF65-F5344CB8AC3E}">
        <p14:creationId xmlns:p14="http://schemas.microsoft.com/office/powerpoint/2010/main" val="347185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064000" cy="4968552"/>
          </a:xfrm>
        </p:spPr>
        <p:txBody>
          <a:bodyPr/>
          <a:lstStyle/>
          <a:p>
            <a:pPr marL="0" indent="0" algn="just">
              <a:lnSpc>
                <a:spcPct val="100000"/>
              </a:lnSpc>
              <a:buNone/>
            </a:pPr>
            <a:endParaRPr lang="cs-CZ" sz="1400" dirty="0"/>
          </a:p>
          <a:p>
            <a:pPr marL="0" indent="0" algn="just">
              <a:lnSpc>
                <a:spcPct val="100000"/>
              </a:lnSpc>
              <a:buNone/>
            </a:pPr>
            <a:r>
              <a:rPr lang="cs-CZ" sz="2000" b="1" dirty="0"/>
              <a:t>Investiční výdaje:</a:t>
            </a:r>
          </a:p>
          <a:p>
            <a:pPr algn="just">
              <a:lnSpc>
                <a:spcPct val="100000"/>
              </a:lnSpc>
            </a:pPr>
            <a:r>
              <a:rPr lang="cs-CZ" sz="2000" b="1" dirty="0"/>
              <a:t>Pro projekty platí omezení, že podíl investičních výdajů v rámci celkových způsobilých výdajů nesmí být vyšší než 50 %</a:t>
            </a:r>
          </a:p>
          <a:p>
            <a:pPr algn="just">
              <a:lnSpc>
                <a:spcPct val="100000"/>
              </a:lnSpc>
            </a:pPr>
            <a:r>
              <a:rPr lang="cs-CZ" sz="2000" b="1" dirty="0"/>
              <a:t>Pro SP doporučujeme  MAS  nastavit  limit procenta investic na 30 - 50 % v závislosti na případnou návaznost na IROP </a:t>
            </a:r>
            <a:endParaRPr lang="cs-CZ" sz="2000" dirty="0"/>
          </a:p>
          <a:p>
            <a:pPr marL="0" indent="0" algn="just">
              <a:lnSpc>
                <a:spcPct val="100000"/>
              </a:lnSpc>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63</a:t>
            </a:fld>
            <a:endParaRPr lang="cs-CZ" dirty="0"/>
          </a:p>
        </p:txBody>
      </p:sp>
    </p:spTree>
    <p:extLst>
      <p:ext uri="{BB962C8B-B14F-4D97-AF65-F5344CB8AC3E}">
        <p14:creationId xmlns:p14="http://schemas.microsoft.com/office/powerpoint/2010/main" val="654985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39552" y="1268760"/>
            <a:ext cx="8064000" cy="4563208"/>
          </a:xfrm>
        </p:spPr>
        <p:txBody>
          <a:bodyPr/>
          <a:lstStyle/>
          <a:p>
            <a:pPr marL="0" indent="0">
              <a:lnSpc>
                <a:spcPct val="100000"/>
              </a:lnSpc>
              <a:spcBef>
                <a:spcPts val="0"/>
              </a:spcBef>
              <a:spcAft>
                <a:spcPts val="0"/>
              </a:spcAft>
              <a:buNone/>
            </a:pPr>
            <a:r>
              <a:rPr lang="cs-CZ" sz="1800" b="1" dirty="0"/>
              <a:t>1.2 Nepřímé náklady </a:t>
            </a:r>
          </a:p>
          <a:p>
            <a:pPr>
              <a:lnSpc>
                <a:spcPct val="100000"/>
              </a:lnSpc>
              <a:spcBef>
                <a:spcPts val="0"/>
              </a:spcBef>
              <a:spcAft>
                <a:spcPts val="0"/>
              </a:spcAft>
            </a:pPr>
            <a:endParaRPr lang="cs-CZ" sz="1800" dirty="0"/>
          </a:p>
          <a:p>
            <a:pPr algn="just">
              <a:lnSpc>
                <a:spcPct val="100000"/>
              </a:lnSpc>
              <a:spcBef>
                <a:spcPts val="0"/>
              </a:spcBef>
              <a:spcAft>
                <a:spcPts val="0"/>
              </a:spcAft>
            </a:pPr>
            <a:r>
              <a:rPr lang="cs-CZ" altLang="cs-CZ" sz="1800" b="1" dirty="0"/>
              <a:t>Max. 25% přímých způsobilých nákladů projektu</a:t>
            </a:r>
          </a:p>
          <a:p>
            <a:pPr algn="just">
              <a:lnSpc>
                <a:spcPct val="100000"/>
              </a:lnSpc>
              <a:spcBef>
                <a:spcPts val="0"/>
              </a:spcBef>
              <a:spcAft>
                <a:spcPts val="0"/>
              </a:spcAft>
            </a:pPr>
            <a:endParaRPr lang="cs-CZ" altLang="cs-CZ" sz="1800" b="1" dirty="0"/>
          </a:p>
          <a:p>
            <a:pPr algn="just">
              <a:lnSpc>
                <a:spcPct val="150000"/>
              </a:lnSpc>
              <a:spcBef>
                <a:spcPts val="0"/>
              </a:spcBef>
              <a:spcAft>
                <a:spcPts val="0"/>
              </a:spcAft>
            </a:pPr>
            <a:r>
              <a:rPr lang="cs-CZ" sz="1800" dirty="0"/>
              <a:t>administrativa, řízení projektu (včetně finančního), účetnictví, personalistika komunikační a informační opatření, občerstvení a stravování a podpůrné procesy pro provoz projektu</a:t>
            </a:r>
          </a:p>
          <a:p>
            <a:pPr algn="just">
              <a:lnSpc>
                <a:spcPct val="150000"/>
              </a:lnSpc>
              <a:spcBef>
                <a:spcPts val="0"/>
              </a:spcBef>
              <a:spcAft>
                <a:spcPts val="0"/>
              </a:spcAft>
            </a:pPr>
            <a:r>
              <a:rPr lang="cs-CZ" sz="1800" dirty="0"/>
              <a:t>cestovní náhrady spojené s pracovními cestami RT</a:t>
            </a:r>
          </a:p>
          <a:p>
            <a:pPr algn="just">
              <a:lnSpc>
                <a:spcPct val="150000"/>
              </a:lnSpc>
              <a:spcBef>
                <a:spcPts val="0"/>
              </a:spcBef>
              <a:spcAft>
                <a:spcPts val="0"/>
              </a:spcAft>
            </a:pPr>
            <a:r>
              <a:rPr lang="cs-CZ" sz="1800" dirty="0"/>
              <a:t>spotřební materiál, zařízení a vybavení (papír…)</a:t>
            </a:r>
          </a:p>
          <a:p>
            <a:pPr algn="just">
              <a:lnSpc>
                <a:spcPct val="150000"/>
              </a:lnSpc>
              <a:spcBef>
                <a:spcPts val="0"/>
              </a:spcBef>
              <a:spcAft>
                <a:spcPts val="0"/>
              </a:spcAft>
            </a:pPr>
            <a:r>
              <a:rPr lang="cs-CZ" sz="1800" dirty="0"/>
              <a:t>prostory pro realizaci projektu (nájemné, vodné, stočné, energie…)</a:t>
            </a:r>
          </a:p>
          <a:p>
            <a:pPr algn="just">
              <a:lnSpc>
                <a:spcPct val="150000"/>
              </a:lnSpc>
              <a:spcBef>
                <a:spcPts val="0"/>
              </a:spcBef>
              <a:spcAft>
                <a:spcPts val="0"/>
              </a:spcAft>
            </a:pPr>
            <a:r>
              <a:rPr lang="cs-CZ" sz="1800" dirty="0"/>
              <a:t>ostatní provozní výdaje (internet, poštovné, telefon…)</a:t>
            </a:r>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64</a:t>
            </a:fld>
            <a:endParaRPr lang="cs-CZ" dirty="0"/>
          </a:p>
        </p:txBody>
      </p:sp>
    </p:spTree>
    <p:extLst>
      <p:ext uri="{BB962C8B-B14F-4D97-AF65-F5344CB8AC3E}">
        <p14:creationId xmlns:p14="http://schemas.microsoft.com/office/powerpoint/2010/main" val="2039017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40000" y="1412776"/>
            <a:ext cx="8064000" cy="5256584"/>
          </a:xfrm>
        </p:spPr>
        <p:txBody>
          <a:bodyPr/>
          <a:lstStyle/>
          <a:p>
            <a:pPr>
              <a:lnSpc>
                <a:spcPct val="100000"/>
              </a:lnSpc>
              <a:spcBef>
                <a:spcPts val="0"/>
              </a:spcBef>
              <a:spcAft>
                <a:spcPts val="0"/>
              </a:spcAft>
            </a:pPr>
            <a:r>
              <a:rPr lang="cs-CZ" sz="1800" dirty="0"/>
              <a:t>Pro projekty, u nichž podstatná většina nákladů vznikne formou nákupu služeb od externích dodavatelů, jsou způsobilá procenta nepřímých nákladů snížena</a:t>
            </a:r>
          </a:p>
          <a:p>
            <a:pPr>
              <a:lnSpc>
                <a:spcPct val="100000"/>
              </a:lnSpc>
              <a:spcBef>
                <a:spcPts val="0"/>
              </a:spcBef>
              <a:spcAft>
                <a:spcPts val="0"/>
              </a:spcAft>
            </a:pPr>
            <a:endParaRPr lang="cs-CZ" sz="1800" dirty="0"/>
          </a:p>
          <a:p>
            <a:pPr>
              <a:lnSpc>
                <a:spcPct val="100000"/>
              </a:lnSpc>
              <a:spcBef>
                <a:spcPts val="0"/>
              </a:spcBef>
              <a:spcAft>
                <a:spcPts val="0"/>
              </a:spcAft>
            </a:pPr>
            <a:r>
              <a:rPr lang="cs-CZ" sz="1800" dirty="0"/>
              <a:t>Podíly pro nepřímé náklady jsou sníženy pro projekty s objemem nákupu služeb v těchto intencích:</a:t>
            </a:r>
          </a:p>
          <a:p>
            <a:pPr>
              <a:lnSpc>
                <a:spcPct val="100000"/>
              </a:lnSpc>
              <a:spcBef>
                <a:spcPts val="0"/>
              </a:spcBef>
              <a:spcAft>
                <a:spcPts val="0"/>
              </a:spcAft>
            </a:pPr>
            <a:endParaRPr lang="cs-CZ" sz="14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marL="0" indent="0">
              <a:lnSpc>
                <a:spcPct val="100000"/>
              </a:lnSpc>
              <a:spcBef>
                <a:spcPts val="0"/>
              </a:spcBef>
              <a:spcAft>
                <a:spcPts val="0"/>
              </a:spcAft>
              <a:buNone/>
            </a:pPr>
            <a:endParaRPr lang="cs-CZ" altLang="cs-CZ" sz="1200" dirty="0"/>
          </a:p>
          <a:p>
            <a:pPr marL="0" indent="0">
              <a:lnSpc>
                <a:spcPct val="100000"/>
              </a:lnSpc>
              <a:spcBef>
                <a:spcPts val="0"/>
              </a:spcBef>
              <a:spcAft>
                <a:spcPts val="0"/>
              </a:spcAft>
              <a:buNone/>
            </a:pPr>
            <a:r>
              <a:rPr lang="cs-CZ" sz="1800" b="1" dirty="0"/>
              <a:t>2. Celkové nezpůsobilé výdaje</a:t>
            </a:r>
          </a:p>
          <a:p>
            <a:pPr marL="0" indent="0">
              <a:lnSpc>
                <a:spcPct val="100000"/>
              </a:lnSpc>
              <a:spcBef>
                <a:spcPts val="0"/>
              </a:spcBef>
              <a:spcAft>
                <a:spcPts val="0"/>
              </a:spcAft>
              <a:buNone/>
            </a:pPr>
            <a:endParaRPr lang="cs-CZ" sz="1800" b="1" dirty="0"/>
          </a:p>
          <a:p>
            <a:pPr>
              <a:lnSpc>
                <a:spcPct val="100000"/>
              </a:lnSpc>
              <a:spcBef>
                <a:spcPts val="0"/>
              </a:spcBef>
              <a:spcAft>
                <a:spcPts val="0"/>
              </a:spcAft>
            </a:pPr>
            <a:r>
              <a:rPr lang="cs-CZ" sz="1800" dirty="0"/>
              <a:t>Pro potřeby OPZ se v žádosti o podporu nevyplňují</a:t>
            </a:r>
            <a:endParaRPr lang="cs-CZ" sz="1800" b="1" dirty="0"/>
          </a:p>
          <a:p>
            <a:pPr marL="0" indent="0">
              <a:lnSpc>
                <a:spcPct val="100000"/>
              </a:lnSpc>
              <a:spcBef>
                <a:spcPts val="0"/>
              </a:spcBef>
              <a:spcAft>
                <a:spcPts val="0"/>
              </a:spcAft>
              <a:buNone/>
            </a:pPr>
            <a:endParaRPr lang="cs-CZ" sz="900" dirty="0"/>
          </a:p>
          <a:p>
            <a:pPr>
              <a:lnSpc>
                <a:spcPct val="100000"/>
              </a:lnSpc>
              <a:spcBef>
                <a:spcPts val="0"/>
              </a:spcBef>
              <a:spcAft>
                <a:spcPts val="0"/>
              </a:spcAft>
            </a:pPr>
            <a:endParaRPr lang="cs-CZ" altLang="cs-CZ" sz="3200" dirty="0"/>
          </a:p>
          <a:p>
            <a:pPr marL="0" indent="0">
              <a:lnSpc>
                <a:spcPct val="100000"/>
              </a:lnSpc>
              <a:spcBef>
                <a:spcPts val="0"/>
              </a:spcBef>
              <a:spcAft>
                <a:spcPts val="0"/>
              </a:spcAft>
              <a:buNone/>
            </a:pPr>
            <a:endParaRPr lang="cs-CZ" altLang="cs-CZ" sz="18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65</a:t>
            </a:fld>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84984"/>
            <a:ext cx="7344816" cy="167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892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0" indent="0"/>
            <a:r>
              <a:rPr lang="cs-CZ" dirty="0"/>
              <a:t>PŘÍJMY PROJEKTU</a:t>
            </a:r>
            <a:endParaRPr lang="cs-CZ" sz="2800" dirty="0"/>
          </a:p>
        </p:txBody>
      </p:sp>
      <p:sp>
        <p:nvSpPr>
          <p:cNvPr id="3" name="Zástupný symbol pro obsah 2"/>
          <p:cNvSpPr>
            <a:spLocks noGrp="1"/>
          </p:cNvSpPr>
          <p:nvPr>
            <p:ph idx="1"/>
          </p:nvPr>
        </p:nvSpPr>
        <p:spPr>
          <a:xfrm>
            <a:off x="539552" y="1196752"/>
            <a:ext cx="8064000" cy="5184576"/>
          </a:xfrm>
        </p:spPr>
        <p:txBody>
          <a:bodyPr/>
          <a:lstStyle/>
          <a:p>
            <a:pPr algn="just">
              <a:lnSpc>
                <a:spcPct val="100000"/>
              </a:lnSpc>
              <a:spcBef>
                <a:spcPts val="0"/>
              </a:spcBef>
            </a:pPr>
            <a:r>
              <a:rPr lang="cs-CZ" sz="1800" b="1" dirty="0"/>
              <a:t>Příjmem projektu se rozumí </a:t>
            </a:r>
            <a:r>
              <a:rPr lang="cs-CZ" sz="1800" dirty="0"/>
              <a:t>příjmy vygenerované projektem v době realizace projektu </a:t>
            </a:r>
          </a:p>
          <a:p>
            <a:pPr algn="just">
              <a:lnSpc>
                <a:spcPct val="100000"/>
              </a:lnSpc>
              <a:spcBef>
                <a:spcPts val="0"/>
              </a:spcBef>
            </a:pPr>
            <a:r>
              <a:rPr lang="cs-CZ" sz="1800" dirty="0"/>
              <a:t>Mezi příjmy projektu </a:t>
            </a:r>
            <a:r>
              <a:rPr lang="cs-CZ" sz="1800" b="1" dirty="0"/>
              <a:t>patří</a:t>
            </a:r>
            <a:r>
              <a:rPr lang="cs-CZ" sz="1800" dirty="0"/>
              <a:t> např. příjmy za poskytované služby (konferenční poplatky, poplatky za školení apod.), příjmy za prodej výrobků, které vznikly v rámci projektu (tj. výrobků, na jejichž vznik byly vynaloženy výdaje projektu); pronájem prostor, zařízení, softwaru atd. financovaných v rámci projektu atd.</a:t>
            </a:r>
          </a:p>
          <a:p>
            <a:pPr algn="just">
              <a:lnSpc>
                <a:spcPct val="100000"/>
              </a:lnSpc>
              <a:spcBef>
                <a:spcPts val="0"/>
              </a:spcBef>
            </a:pPr>
            <a:r>
              <a:rPr lang="cs-CZ" sz="1800" dirty="0"/>
              <a:t>Příjmem projektu nikdy </a:t>
            </a:r>
            <a:r>
              <a:rPr lang="cs-CZ" sz="1800" b="1" dirty="0"/>
              <a:t>nejsou</a:t>
            </a:r>
            <a:r>
              <a:rPr lang="cs-CZ" sz="1800" dirty="0"/>
              <a:t> úroky z bankovního účtu, obdržené platby                      ze smluvních pokut, peněžní jistota</a:t>
            </a:r>
          </a:p>
          <a:p>
            <a:pPr algn="just">
              <a:lnSpc>
                <a:spcPct val="100000"/>
              </a:lnSpc>
              <a:spcBef>
                <a:spcPts val="0"/>
              </a:spcBef>
            </a:pPr>
            <a:r>
              <a:rPr lang="cs-CZ" sz="1800" b="1" dirty="0"/>
              <a:t>Do žádosti o podporu </a:t>
            </a:r>
            <a:r>
              <a:rPr lang="cs-CZ" sz="1800" dirty="0"/>
              <a:t>se uvádí pouze „</a:t>
            </a:r>
            <a:r>
              <a:rPr lang="cs-CZ" sz="1800" b="1" dirty="0"/>
              <a:t>předpokládané čisté příjmy</a:t>
            </a:r>
            <a:r>
              <a:rPr lang="cs-CZ" sz="1800" dirty="0"/>
              <a:t>“ </a:t>
            </a:r>
            <a:br>
              <a:rPr lang="cs-CZ" sz="1800" dirty="0"/>
            </a:br>
            <a:r>
              <a:rPr lang="cs-CZ" sz="1800" dirty="0"/>
              <a:t>do řádku „</a:t>
            </a:r>
            <a:r>
              <a:rPr lang="cs-CZ" sz="1800" b="1" dirty="0"/>
              <a:t>Jiné peněžní příjmy</a:t>
            </a:r>
            <a:r>
              <a:rPr lang="cs-CZ" sz="1800" dirty="0"/>
              <a:t>“ (v případě vyrovnávací platby vypočtené na listu ISKP přílohy 11A) – o tyto příjmy bude vždy snížena poskytnutá podpora ŘO</a:t>
            </a:r>
          </a:p>
          <a:p>
            <a:pPr algn="just">
              <a:lnSpc>
                <a:spcPct val="100000"/>
              </a:lnSpc>
              <a:spcBef>
                <a:spcPts val="0"/>
              </a:spcBef>
            </a:pPr>
            <a:r>
              <a:rPr lang="cs-CZ" sz="1800" b="1" dirty="0"/>
              <a:t>Čistým příjmem </a:t>
            </a:r>
            <a:r>
              <a:rPr lang="cs-CZ" sz="1800" dirty="0"/>
              <a:t>je ta částka příjmů, která převyšuje částku vlastního financování způsobilých výdajů projektu ze zdrojů příjemce  (pokud příjemce má vlastní financování viz povinná míra spolufinancování)</a:t>
            </a:r>
          </a:p>
          <a:p>
            <a:pPr algn="just">
              <a:lnSpc>
                <a:spcPct val="100000"/>
              </a:lnSpc>
              <a:spcBef>
                <a:spcPts val="0"/>
              </a:spcBef>
            </a:pPr>
            <a:r>
              <a:rPr lang="cs-CZ" sz="1800" b="1" dirty="0"/>
              <a:t>Nepředpokládané i předpokládané čisté příjmy </a:t>
            </a:r>
            <a:r>
              <a:rPr lang="cs-CZ" sz="1800" dirty="0"/>
              <a:t>se budou reportovat průběžně ve Zprávách o realizaci projektu (</a:t>
            </a:r>
            <a:r>
              <a:rPr lang="cs-CZ" sz="1800" dirty="0" err="1"/>
              <a:t>ZoR</a:t>
            </a:r>
            <a:r>
              <a:rPr lang="cs-CZ" sz="1800" dirty="0"/>
              <a:t>)</a:t>
            </a:r>
          </a:p>
          <a:p>
            <a:pPr marL="0" indent="0">
              <a:lnSpc>
                <a:spcPct val="100000"/>
              </a:lnSpc>
              <a:buNone/>
            </a:pPr>
            <a:endParaRPr lang="cs-CZ" sz="1600" dirty="0"/>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66</a:t>
            </a:fld>
            <a:endParaRPr lang="cs-CZ" dirty="0">
              <a:solidFill>
                <a:srgbClr val="084A8B"/>
              </a:solidFill>
            </a:endParaRPr>
          </a:p>
        </p:txBody>
      </p:sp>
    </p:spTree>
    <p:extLst>
      <p:ext uri="{BB962C8B-B14F-4D97-AF65-F5344CB8AC3E}">
        <p14:creationId xmlns:p14="http://schemas.microsoft.com/office/powerpoint/2010/main" val="1764469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časová způsobilost výdajů</a:t>
            </a:r>
          </a:p>
        </p:txBody>
      </p:sp>
      <p:sp>
        <p:nvSpPr>
          <p:cNvPr id="3" name="Zástupný symbol pro obsah 2"/>
          <p:cNvSpPr>
            <a:spLocks noGrp="1"/>
          </p:cNvSpPr>
          <p:nvPr>
            <p:ph idx="1"/>
          </p:nvPr>
        </p:nvSpPr>
        <p:spPr/>
        <p:txBody>
          <a:bodyPr/>
          <a:lstStyle/>
          <a:p>
            <a:r>
              <a:rPr lang="cs-CZ" sz="1800" b="1" dirty="0"/>
              <a:t>Náklady vzniklé v době realizace projektu</a:t>
            </a:r>
          </a:p>
          <a:p>
            <a:r>
              <a:rPr lang="cs-CZ" sz="1800" b="1" dirty="0"/>
              <a:t>Datum zahájení realizace projektu </a:t>
            </a:r>
            <a:r>
              <a:rPr lang="cs-CZ" sz="1800" dirty="0"/>
              <a:t>nesmí předcházet datu vyhlášení příslušné výzvy MAS</a:t>
            </a:r>
          </a:p>
          <a:p>
            <a:r>
              <a:rPr lang="cs-CZ" sz="1800" dirty="0"/>
              <a:t>Omezení v režimu podpory </a:t>
            </a:r>
            <a:r>
              <a:rPr lang="cs-CZ" sz="1800" b="1" dirty="0"/>
              <a:t>blokové výjimky</a:t>
            </a:r>
          </a:p>
          <a:p>
            <a:r>
              <a:rPr lang="cs-CZ" sz="1800" dirty="0"/>
              <a:t>Nejzazší termín ukončení realizace projektů: </a:t>
            </a:r>
            <a:r>
              <a:rPr lang="cs-CZ" sz="1800" b="1" dirty="0"/>
              <a:t>31.12.2022</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67</a:t>
            </a:fld>
            <a:endParaRPr lang="cs-CZ" dirty="0"/>
          </a:p>
        </p:txBody>
      </p:sp>
    </p:spTree>
    <p:extLst>
      <p:ext uri="{BB962C8B-B14F-4D97-AF65-F5344CB8AC3E}">
        <p14:creationId xmlns:p14="http://schemas.microsoft.com/office/powerpoint/2010/main" val="2956597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332000" y="2492896"/>
            <a:ext cx="7272000" cy="730252"/>
          </a:xfrm>
        </p:spPr>
        <p:txBody>
          <a:bodyPr/>
          <a:lstStyle/>
          <a:p>
            <a:r>
              <a:rPr lang="cs-CZ" dirty="0"/>
              <a:t>Sociální služby a další programy a činnosti </a:t>
            </a:r>
            <a:br>
              <a:rPr lang="cs-CZ" dirty="0"/>
            </a:br>
            <a:r>
              <a:rPr lang="cs-CZ" dirty="0"/>
              <a:t>v oblasti sociálního začleňování</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a:xfrm>
            <a:off x="413568"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16802874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Cílové skupiny</a:t>
            </a:r>
          </a:p>
        </p:txBody>
      </p:sp>
      <p:sp>
        <p:nvSpPr>
          <p:cNvPr id="3" name="Zástupný symbol pro obsah 2"/>
          <p:cNvSpPr>
            <a:spLocks noGrp="1"/>
          </p:cNvSpPr>
          <p:nvPr>
            <p:ph idx="1"/>
          </p:nvPr>
        </p:nvSpPr>
        <p:spPr/>
        <p:txBody>
          <a:bodyPr/>
          <a:lstStyle/>
          <a:p>
            <a:r>
              <a:rPr lang="cs-CZ" dirty="0"/>
              <a:t>Osoby sociálně vyloučené</a:t>
            </a:r>
          </a:p>
          <a:p>
            <a:pPr marL="0" indent="0">
              <a:buNone/>
            </a:pPr>
            <a:endParaRPr lang="cs-CZ" dirty="0"/>
          </a:p>
          <a:p>
            <a:r>
              <a:rPr lang="cs-CZ" dirty="0"/>
              <a:t>Osoby sociálním vyloučením ohrožené</a:t>
            </a:r>
          </a:p>
          <a:p>
            <a:pPr marL="0" indent="0">
              <a:buNone/>
            </a:pPr>
            <a:endParaRPr lang="cs-CZ" dirty="0"/>
          </a:p>
          <a:p>
            <a:r>
              <a:rPr lang="cs-CZ" dirty="0"/>
              <a:t>Sociální pracovníci</a:t>
            </a:r>
          </a:p>
          <a:p>
            <a:pPr marL="0" indent="0">
              <a:buNone/>
            </a:pPr>
            <a:endParaRPr lang="cs-CZ" dirty="0"/>
          </a:p>
          <a:p>
            <a:r>
              <a:rPr lang="cs-CZ" dirty="0"/>
              <a:t>Pracovníci v sociálních službách</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69</a:t>
            </a:fld>
            <a:endParaRPr lang="cs-CZ" dirty="0"/>
          </a:p>
        </p:txBody>
      </p:sp>
    </p:spTree>
    <p:extLst>
      <p:ext uri="{BB962C8B-B14F-4D97-AF65-F5344CB8AC3E}">
        <p14:creationId xmlns:p14="http://schemas.microsoft.com/office/powerpoint/2010/main" val="158073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467544" y="1268760"/>
            <a:ext cx="8424936" cy="5184576"/>
          </a:xfrm>
        </p:spPr>
        <p:txBody>
          <a:bodyPr/>
          <a:lstStyle/>
          <a:p>
            <a:pPr marL="0" lvl="0" indent="0">
              <a:buNone/>
            </a:pPr>
            <a:r>
              <a:rPr lang="cs-CZ" sz="1800" b="1" u="sng" cap="all" dirty="0"/>
              <a:t>3. Jak ověříme, že jsme byli úspěšní?</a:t>
            </a:r>
            <a:r>
              <a:rPr lang="cs-CZ" sz="1600" dirty="0"/>
              <a:t>.</a:t>
            </a:r>
          </a:p>
          <a:p>
            <a:pPr lvl="1">
              <a:lnSpc>
                <a:spcPct val="100000"/>
              </a:lnSpc>
              <a:spcBef>
                <a:spcPts val="0"/>
              </a:spcBef>
            </a:pPr>
            <a:r>
              <a:rPr lang="cs-CZ" sz="1600" dirty="0"/>
              <a:t>Základním nástrojem jsou </a:t>
            </a:r>
            <a:r>
              <a:rPr lang="cs-CZ" sz="1600" b="1" dirty="0"/>
              <a:t>indikátory</a:t>
            </a:r>
            <a:r>
              <a:rPr lang="cs-CZ" sz="1600" dirty="0"/>
              <a:t> OPZ.</a:t>
            </a:r>
          </a:p>
          <a:p>
            <a:pPr lvl="1">
              <a:lnSpc>
                <a:spcPct val="100000"/>
              </a:lnSpc>
              <a:spcBef>
                <a:spcPts val="0"/>
              </a:spcBef>
            </a:pPr>
            <a:r>
              <a:rPr lang="cs-CZ" sz="1600" b="1" dirty="0"/>
              <a:t>U indikátorů se setkáváme s dělením na: </a:t>
            </a:r>
            <a:endParaRPr lang="cs-CZ" sz="1600" dirty="0"/>
          </a:p>
          <a:p>
            <a:pPr marL="414000" lvl="1" indent="0">
              <a:lnSpc>
                <a:spcPct val="100000"/>
              </a:lnSpc>
              <a:spcBef>
                <a:spcPts val="0"/>
              </a:spcBef>
              <a:buNone/>
            </a:pPr>
            <a:r>
              <a:rPr lang="cs-CZ" sz="1600" dirty="0"/>
              <a:t>	</a:t>
            </a:r>
            <a:r>
              <a:rPr lang="cs-CZ" sz="1600" b="1" dirty="0"/>
              <a:t>1) Výstupy </a:t>
            </a:r>
            <a:r>
              <a:rPr lang="cs-CZ" sz="1600" dirty="0"/>
              <a:t>= indikátory se závazkem,</a:t>
            </a:r>
          </a:p>
          <a:p>
            <a:pPr marL="414000" lvl="1" indent="0">
              <a:lnSpc>
                <a:spcPct val="100000"/>
              </a:lnSpc>
              <a:spcBef>
                <a:spcPts val="0"/>
              </a:spcBef>
              <a:spcAft>
                <a:spcPts val="0"/>
              </a:spcAft>
              <a:buNone/>
            </a:pPr>
            <a:r>
              <a:rPr lang="cs-CZ" sz="1600" b="1" dirty="0"/>
              <a:t>	2) Výsledky </a:t>
            </a:r>
            <a:r>
              <a:rPr lang="cs-CZ" sz="1600" dirty="0"/>
              <a:t>= indikátory bez závazku, ale je nutné je sledovat.</a:t>
            </a:r>
          </a:p>
          <a:p>
            <a:pPr marL="0" lvl="1" indent="0">
              <a:lnSpc>
                <a:spcPct val="10000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každá aktivita musí mít nějaký konkrétní, měřitelný a dokladovatelný výstup,</a:t>
            </a:r>
          </a:p>
          <a:p>
            <a:pPr algn="just" hangingPunct="0">
              <a:lnSpc>
                <a:spcPct val="100000"/>
              </a:lnSpc>
              <a:spcBef>
                <a:spcPts val="0"/>
              </a:spcBef>
              <a:spcAft>
                <a:spcPts val="1200"/>
              </a:spcAft>
            </a:pPr>
            <a:r>
              <a:rPr lang="cs-CZ" sz="1600" dirty="0"/>
              <a:t>indikátory jsou ukazatele úspěchu, naplnění cíle, a to v předem stanovené míře, </a:t>
            </a:r>
            <a:br>
              <a:rPr lang="cs-CZ" sz="1600" dirty="0"/>
            </a:br>
            <a:r>
              <a:rPr lang="cs-CZ" sz="1600" dirty="0"/>
              <a:t>např. 5 rekvalifikovaných osob – doloženo smlouvami s účastníky a prezenčními listinami.</a:t>
            </a:r>
          </a:p>
          <a:p>
            <a:pPr lvl="1">
              <a:lnSpc>
                <a:spcPct val="100000"/>
              </a:lnSpc>
              <a:spcBef>
                <a:spcPts val="0"/>
              </a:spcBef>
              <a:spcAft>
                <a:spcPts val="1200"/>
              </a:spcAft>
            </a:pPr>
            <a:r>
              <a:rPr lang="cs-CZ" sz="1600" dirty="0"/>
              <a:t>V rámci přípravy projektu je dále nutné promýšlet veškerá možná </a:t>
            </a:r>
            <a:r>
              <a:rPr lang="cs-CZ" sz="1600" b="1" dirty="0"/>
              <a:t>rizika</a:t>
            </a:r>
            <a:r>
              <a:rPr lang="cs-CZ" sz="1600" dirty="0"/>
              <a:t>.</a:t>
            </a:r>
          </a:p>
          <a:p>
            <a:pPr marL="0" lvl="1" indent="0">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projektu,</a:t>
            </a:r>
          </a:p>
          <a:p>
            <a:pPr lvl="0" algn="just" hangingPunct="0">
              <a:lnSpc>
                <a:spcPct val="100000"/>
              </a:lnSpc>
              <a:spcBef>
                <a:spcPts val="0"/>
              </a:spcBef>
              <a:spcAft>
                <a:spcPts val="0"/>
              </a:spcAft>
            </a:pPr>
            <a:r>
              <a:rPr lang="cs-CZ" sz="1600" dirty="0"/>
              <a:t>popište způsoby eliminace těchto rizik či záložní strategie v případě, že se rizika naplní,</a:t>
            </a:r>
          </a:p>
          <a:p>
            <a:pPr lvl="0" algn="just" hangingPunct="0">
              <a:lnSpc>
                <a:spcPct val="100000"/>
              </a:lnSpc>
              <a:spcBef>
                <a:spcPts val="0"/>
              </a:spcBef>
              <a:spcAft>
                <a:spcPts val="0"/>
              </a:spcAft>
            </a:pPr>
            <a:r>
              <a:rPr lang="cs-CZ" sz="1600" b="1" dirty="0"/>
              <a:t>rozlište: rizika na straně cílové skupiny </a:t>
            </a:r>
            <a:r>
              <a:rPr lang="cs-CZ" sz="1600" dirty="0"/>
              <a:t>(např. demotivace, fluktuace, nepřipravenost),</a:t>
            </a:r>
          </a:p>
          <a:p>
            <a:pPr marL="414000" lvl="1" indent="0" algn="just" hangingPunct="0">
              <a:lnSpc>
                <a:spcPct val="100000"/>
              </a:lnSpc>
              <a:spcBef>
                <a:spcPts val="0"/>
              </a:spcBef>
              <a:spcAft>
                <a:spcPts val="0"/>
              </a:spcAft>
              <a:buNone/>
            </a:pPr>
            <a:r>
              <a:rPr lang="cs-CZ" sz="1600" dirty="0"/>
              <a:t>	      </a:t>
            </a:r>
            <a:r>
              <a:rPr lang="cs-CZ" sz="1600" b="1" dirty="0"/>
              <a:t>rizika na straně realizátora </a:t>
            </a:r>
            <a:r>
              <a:rPr lang="cs-CZ" sz="1600" dirty="0"/>
              <a:t>(např. málo kreativní tým, nízká kvalifikace, 	    	      neznalost terénu, fluktuace),</a:t>
            </a:r>
          </a:p>
          <a:p>
            <a:pPr marL="414000" lvl="1" indent="0" algn="just" hangingPunct="0">
              <a:lnSpc>
                <a:spcPct val="100000"/>
              </a:lnSpc>
              <a:spcBef>
                <a:spcPts val="0"/>
              </a:spcBef>
              <a:spcAft>
                <a:spcPts val="0"/>
              </a:spcAft>
              <a:buNone/>
            </a:pPr>
            <a:r>
              <a:rPr lang="cs-CZ" sz="1600" dirty="0"/>
              <a:t>	      </a:t>
            </a:r>
            <a:r>
              <a:rPr lang="cs-CZ" sz="1600" b="1" dirty="0"/>
              <a:t>vnější rizika </a:t>
            </a:r>
            <a:r>
              <a:rPr lang="cs-CZ" sz="1600" dirty="0"/>
              <a:t>(např. ekonomická krize, komunální volby).</a:t>
            </a:r>
          </a:p>
          <a:p>
            <a:pPr lvl="1">
              <a:lnSpc>
                <a:spcPct val="100000"/>
              </a:lnSpc>
              <a:spcBef>
                <a:spcPts val="0"/>
              </a:spcBef>
            </a:pPr>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a:t>
            </a:fld>
            <a:endParaRPr lang="cs-CZ" dirty="0"/>
          </a:p>
        </p:txBody>
      </p:sp>
    </p:spTree>
    <p:extLst>
      <p:ext uri="{BB962C8B-B14F-4D97-AF65-F5344CB8AC3E}">
        <p14:creationId xmlns:p14="http://schemas.microsoft.com/office/powerpoint/2010/main" val="3309889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Oprávněných žadatelů</a:t>
            </a:r>
          </a:p>
        </p:txBody>
      </p:sp>
      <p:sp>
        <p:nvSpPr>
          <p:cNvPr id="3" name="Zástupný symbol pro obsah 2"/>
          <p:cNvSpPr>
            <a:spLocks noGrp="1"/>
          </p:cNvSpPr>
          <p:nvPr>
            <p:ph idx="1"/>
          </p:nvPr>
        </p:nvSpPr>
        <p:spPr/>
        <p:txBody>
          <a:bodyPr/>
          <a:lstStyle/>
          <a:p>
            <a:pPr algn="just"/>
            <a:r>
              <a:rPr lang="cs-CZ" dirty="0"/>
              <a:t>U projektů zaměřených pouze na </a:t>
            </a:r>
            <a:r>
              <a:rPr lang="cs-CZ" b="1" dirty="0"/>
              <a:t>poskytování sociálních služeb v souladu se zákonem č. 108/2006 Sb.</a:t>
            </a:r>
            <a:r>
              <a:rPr lang="cs-CZ" dirty="0"/>
              <a:t>,</a:t>
            </a:r>
            <a:r>
              <a:rPr lang="cs-CZ" b="1" dirty="0"/>
              <a:t> </a:t>
            </a:r>
            <a:r>
              <a:rPr lang="cs-CZ" dirty="0"/>
              <a:t>o sociálních službách jsou oprávněnými žadateli </a:t>
            </a:r>
            <a:r>
              <a:rPr lang="cs-CZ" b="1" dirty="0"/>
              <a:t>pouze poskytovatelé sociálních služeb registrovaní podle zákona</a:t>
            </a:r>
            <a:r>
              <a:rPr lang="cs-CZ" dirty="0"/>
              <a:t> </a:t>
            </a:r>
            <a:r>
              <a:rPr lang="cs-CZ" b="1" dirty="0"/>
              <a:t>č. 108/2006 Sb.</a:t>
            </a:r>
            <a:r>
              <a:rPr lang="cs-CZ" dirty="0"/>
              <a:t>,</a:t>
            </a:r>
            <a:r>
              <a:rPr lang="cs-CZ" b="1" dirty="0"/>
              <a:t> </a:t>
            </a:r>
            <a:r>
              <a:rPr lang="cs-CZ" dirty="0"/>
              <a:t>o sociálních službách</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70</a:t>
            </a:fld>
            <a:endParaRPr lang="cs-CZ" dirty="0"/>
          </a:p>
        </p:txBody>
      </p:sp>
    </p:spTree>
    <p:extLst>
      <p:ext uri="{BB962C8B-B14F-4D97-AF65-F5344CB8AC3E}">
        <p14:creationId xmlns:p14="http://schemas.microsoft.com/office/powerpoint/2010/main" val="2806145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oprávněných partnerů</a:t>
            </a:r>
          </a:p>
        </p:txBody>
      </p:sp>
      <p:sp>
        <p:nvSpPr>
          <p:cNvPr id="3" name="Zástupný symbol pro obsah 2"/>
          <p:cNvSpPr>
            <a:spLocks noGrp="1"/>
          </p:cNvSpPr>
          <p:nvPr>
            <p:ph idx="1"/>
          </p:nvPr>
        </p:nvSpPr>
        <p:spPr/>
        <p:txBody>
          <a:bodyPr/>
          <a:lstStyle/>
          <a:p>
            <a:r>
              <a:rPr lang="cs-CZ" b="1" dirty="0"/>
              <a:t>U aktivity 1.2 </a:t>
            </a:r>
            <a:r>
              <a:rPr lang="cs-CZ" dirty="0"/>
              <a:t>(Další programy a činnosti v oblasti sociálního začleňování) </a:t>
            </a:r>
            <a:r>
              <a:rPr lang="cs-CZ" b="1" dirty="0"/>
              <a:t>a aktivity 2. </a:t>
            </a:r>
            <a:r>
              <a:rPr lang="cs-CZ" dirty="0"/>
              <a:t>(Podpora komunitní sociální práce a komunitních center):</a:t>
            </a:r>
          </a:p>
          <a:p>
            <a:pPr>
              <a:buFont typeface="Arial" panose="020B0604020202020204" pitchFamily="34" charset="0"/>
              <a:buChar char="•"/>
            </a:pPr>
            <a:r>
              <a:rPr lang="cs-CZ" dirty="0"/>
              <a:t>Partneři s finančním příspěvkem  </a:t>
            </a:r>
          </a:p>
          <a:p>
            <a:pPr>
              <a:buFont typeface="Arial" panose="020B0604020202020204" pitchFamily="34" charset="0"/>
              <a:buChar char="•"/>
            </a:pPr>
            <a:r>
              <a:rPr lang="cs-CZ" dirty="0"/>
              <a:t>Partneři bez finančního příspěvku</a:t>
            </a:r>
          </a:p>
          <a:p>
            <a:endParaRPr lang="cs-CZ" dirty="0"/>
          </a:p>
          <a:p>
            <a:r>
              <a:rPr lang="cs-CZ" b="1" dirty="0"/>
              <a:t>U aktivity 1.1 </a:t>
            </a:r>
            <a:r>
              <a:rPr lang="cs-CZ" dirty="0"/>
              <a:t>(Sociální služby):</a:t>
            </a:r>
          </a:p>
          <a:p>
            <a:pPr>
              <a:buFont typeface="Arial" panose="020B0604020202020204" pitchFamily="34" charset="0"/>
              <a:buChar char="•"/>
            </a:pPr>
            <a:r>
              <a:rPr lang="cs-CZ" dirty="0"/>
              <a:t>Partneři bez finančního příspěvku</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71</a:t>
            </a:fld>
            <a:endParaRPr lang="cs-CZ" dirty="0"/>
          </a:p>
        </p:txBody>
      </p:sp>
    </p:spTree>
    <p:extLst>
      <p:ext uri="{BB962C8B-B14F-4D97-AF65-F5344CB8AC3E}">
        <p14:creationId xmlns:p14="http://schemas.microsoft.com/office/powerpoint/2010/main" val="3963724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Veřejná podpora</a:t>
            </a:r>
          </a:p>
        </p:txBody>
      </p:sp>
      <p:sp>
        <p:nvSpPr>
          <p:cNvPr id="3" name="Zástupný symbol pro obsah 2"/>
          <p:cNvSpPr>
            <a:spLocks noGrp="1"/>
          </p:cNvSpPr>
          <p:nvPr>
            <p:ph idx="1"/>
          </p:nvPr>
        </p:nvSpPr>
        <p:spPr/>
        <p:txBody>
          <a:bodyPr/>
          <a:lstStyle/>
          <a:p>
            <a:r>
              <a:rPr lang="cs-CZ" dirty="0"/>
              <a:t>Sociální služby (SS) budou financovány formou </a:t>
            </a:r>
            <a:r>
              <a:rPr lang="cs-CZ" b="1" dirty="0"/>
              <a:t>VYROVNÁVACÍ PLATBY</a:t>
            </a:r>
          </a:p>
          <a:p>
            <a:pPr>
              <a:buFont typeface="Arial" panose="020B0604020202020204" pitchFamily="34" charset="0"/>
              <a:buChar char="•"/>
            </a:pPr>
            <a:r>
              <a:rPr lang="cs-CZ" dirty="0"/>
              <a:t>Viz příloha č. 9 Výzvy ŘO č. 047</a:t>
            </a:r>
          </a:p>
          <a:p>
            <a:r>
              <a:rPr lang="cs-CZ" b="1" dirty="0"/>
              <a:t>Fakultativní činnosti SS a další programy a činnosti soc. začleňování</a:t>
            </a:r>
            <a:r>
              <a:rPr lang="cs-CZ" dirty="0"/>
              <a:t>, které nejsou SS, </a:t>
            </a:r>
            <a:r>
              <a:rPr lang="cs-CZ" b="1" dirty="0"/>
              <a:t>jsou službami mimo režim veřejné podpory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72</a:t>
            </a:fld>
            <a:endParaRPr lang="cs-CZ" dirty="0"/>
          </a:p>
        </p:txBody>
      </p:sp>
    </p:spTree>
    <p:extLst>
      <p:ext uri="{BB962C8B-B14F-4D97-AF65-F5344CB8AC3E}">
        <p14:creationId xmlns:p14="http://schemas.microsoft.com/office/powerpoint/2010/main" val="18324566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Povinná příloha žádosti o podporu</a:t>
            </a:r>
          </a:p>
        </p:txBody>
      </p:sp>
      <p:sp>
        <p:nvSpPr>
          <p:cNvPr id="3" name="Zástupný symbol pro obsah 2"/>
          <p:cNvSpPr>
            <a:spLocks noGrp="1"/>
          </p:cNvSpPr>
          <p:nvPr>
            <p:ph idx="1"/>
          </p:nvPr>
        </p:nvSpPr>
        <p:spPr>
          <a:xfrm>
            <a:off x="539552" y="1556792"/>
            <a:ext cx="8136904" cy="4851240"/>
          </a:xfrm>
        </p:spPr>
        <p:txBody>
          <a:bodyPr/>
          <a:lstStyle/>
          <a:p>
            <a:pPr marL="0" indent="0">
              <a:buNone/>
            </a:pPr>
            <a:r>
              <a:rPr lang="cs-CZ" b="1" dirty="0"/>
              <a:t>Aktivita 1.1</a:t>
            </a:r>
          </a:p>
          <a:p>
            <a:r>
              <a:rPr lang="cs-CZ" dirty="0"/>
              <a:t>Údaje o sociální službě (Příloha č. 11a Výzvy ŘO č. 047)</a:t>
            </a:r>
          </a:p>
          <a:p>
            <a:pPr marL="0" indent="0">
              <a:buNone/>
            </a:pPr>
            <a:endParaRPr lang="cs-CZ" dirty="0"/>
          </a:p>
          <a:p>
            <a:pPr>
              <a:buFont typeface="Arial" panose="020B0604020202020204" pitchFamily="34" charset="0"/>
              <a:buChar char="•"/>
            </a:pPr>
            <a:r>
              <a:rPr lang="cs-CZ" dirty="0"/>
              <a:t>Údaje slouží k výpočtu vyrovnávací platby</a:t>
            </a:r>
          </a:p>
          <a:p>
            <a:pPr>
              <a:buFont typeface="Arial" panose="020B0604020202020204" pitchFamily="34" charset="0"/>
              <a:buChar char="•"/>
            </a:pPr>
            <a:r>
              <a:rPr lang="cs-CZ" dirty="0"/>
              <a:t>Obsahuje veškeré náklady a výnosy služeb</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73</a:t>
            </a:fld>
            <a:endParaRPr lang="cs-CZ" dirty="0"/>
          </a:p>
        </p:txBody>
      </p:sp>
    </p:spTree>
    <p:extLst>
      <p:ext uri="{BB962C8B-B14F-4D97-AF65-F5344CB8AC3E}">
        <p14:creationId xmlns:p14="http://schemas.microsoft.com/office/powerpoint/2010/main" val="663327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 Nákup vozidla</a:t>
            </a:r>
          </a:p>
        </p:txBody>
      </p:sp>
      <p:sp>
        <p:nvSpPr>
          <p:cNvPr id="3" name="Zástupný symbol pro obsah 2"/>
          <p:cNvSpPr>
            <a:spLocks noGrp="1"/>
          </p:cNvSpPr>
          <p:nvPr>
            <p:ph idx="1"/>
          </p:nvPr>
        </p:nvSpPr>
        <p:spPr/>
        <p:txBody>
          <a:bodyPr/>
          <a:lstStyle/>
          <a:p>
            <a:pPr algn="just"/>
            <a:r>
              <a:rPr lang="cs-CZ" b="1" dirty="0"/>
              <a:t>Náklady související s provozem </a:t>
            </a:r>
            <a:r>
              <a:rPr lang="cs-CZ" dirty="0"/>
              <a:t>(pohonné hmoty, povinné ručení) – nepřímý náklad</a:t>
            </a:r>
          </a:p>
          <a:p>
            <a:pPr algn="just"/>
            <a:r>
              <a:rPr lang="cs-CZ" b="1" dirty="0"/>
              <a:t>Používání vozu k dojíždění za klienty </a:t>
            </a:r>
            <a:r>
              <a:rPr lang="cs-CZ" dirty="0"/>
              <a:t>– přímý náklad Výdaj musí být nezbytný pro projekt a dosažení cíle</a:t>
            </a:r>
          </a:p>
          <a:p>
            <a:pPr algn="just"/>
            <a:r>
              <a:rPr lang="cs-CZ" b="1" dirty="0"/>
              <a:t>Hrazení odpisů/operativní leasing/finanční leasing (aktivity 1.1)</a:t>
            </a:r>
          </a:p>
          <a:p>
            <a:pPr algn="just"/>
            <a:r>
              <a:rPr lang="cs-CZ" b="1" dirty="0"/>
              <a:t>Zdůvodnění potřebnosti v žádosti o podporu</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74</a:t>
            </a:fld>
            <a:endParaRPr lang="cs-CZ" dirty="0"/>
          </a:p>
        </p:txBody>
      </p:sp>
    </p:spTree>
    <p:extLst>
      <p:ext uri="{BB962C8B-B14F-4D97-AF65-F5344CB8AC3E}">
        <p14:creationId xmlns:p14="http://schemas.microsoft.com/office/powerpoint/2010/main" val="30695023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a:t>
            </a:r>
          </a:p>
        </p:txBody>
      </p:sp>
      <p:sp>
        <p:nvSpPr>
          <p:cNvPr id="3" name="Zástupný symbol pro obsah 2"/>
          <p:cNvSpPr>
            <a:spLocks noGrp="1"/>
          </p:cNvSpPr>
          <p:nvPr>
            <p:ph idx="1"/>
          </p:nvPr>
        </p:nvSpPr>
        <p:spPr>
          <a:xfrm>
            <a:off x="539552" y="1268760"/>
            <a:ext cx="8064000" cy="4320000"/>
          </a:xfrm>
        </p:spPr>
        <p:txBody>
          <a:bodyPr/>
          <a:lstStyle/>
          <a:p>
            <a:endParaRPr lang="cs-CZ" dirty="0"/>
          </a:p>
          <a:p>
            <a:pPr algn="just"/>
            <a:r>
              <a:rPr lang="cs-CZ" b="1" dirty="0"/>
              <a:t>Cestovné</a:t>
            </a:r>
            <a:r>
              <a:rPr lang="cs-CZ" dirty="0"/>
              <a:t> pro CS – přímý náklad (Přímá podpora) X cestovné pracovníků RT (např. sociální pracovníci, terénní pracovníci) – nepřímý náklad</a:t>
            </a:r>
          </a:p>
          <a:p>
            <a:pPr algn="just"/>
            <a:r>
              <a:rPr lang="cs-CZ" b="1" dirty="0"/>
              <a:t>Pronájem místností </a:t>
            </a:r>
            <a:r>
              <a:rPr lang="cs-CZ" dirty="0"/>
              <a:t>pro práci s  CS – přímý náklad (Nákup služeb) X pronájem místností  pro RT – nepřímý náklad </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75</a:t>
            </a:fld>
            <a:endParaRPr lang="cs-CZ" dirty="0"/>
          </a:p>
        </p:txBody>
      </p:sp>
    </p:spTree>
    <p:extLst>
      <p:ext uri="{BB962C8B-B14F-4D97-AF65-F5344CB8AC3E}">
        <p14:creationId xmlns:p14="http://schemas.microsoft.com/office/powerpoint/2010/main" val="23874099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79BF083-4774-43B1-9AB0-5CC1AC5DD8EE}" type="slidenum">
              <a:rPr lang="cs-CZ" smtClean="0"/>
              <a:pPr/>
              <a:t>76</a:t>
            </a:fld>
            <a:endParaRPr lang="cs-CZ" dirty="0"/>
          </a:p>
        </p:txBody>
      </p:sp>
      <p:pic>
        <p:nvPicPr>
          <p:cNvPr id="5" name="Obrázek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926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p>
        </p:txBody>
      </p:sp>
      <p:sp>
        <p:nvSpPr>
          <p:cNvPr id="3" name="Zástupný symbol pro obsah 2"/>
          <p:cNvSpPr>
            <a:spLocks noGrp="1"/>
          </p:cNvSpPr>
          <p:nvPr>
            <p:ph idx="1"/>
          </p:nvPr>
        </p:nvSpPr>
        <p:spPr>
          <a:xfrm>
            <a:off x="539552" y="1628800"/>
            <a:ext cx="8064000" cy="5040560"/>
          </a:xfrm>
        </p:spPr>
        <p:txBody>
          <a:bodyPr/>
          <a:lstStyle/>
          <a:p>
            <a:pPr algn="just"/>
            <a:r>
              <a:rPr lang="cs-CZ" b="1" dirty="0"/>
              <a:t>6 70 01 </a:t>
            </a:r>
            <a:r>
              <a:rPr lang="cs-CZ" dirty="0"/>
              <a:t>– počet míst vyjádřených jako max. počet osob, které může podpořená služba či program v danou chvíli obsloužit</a:t>
            </a:r>
          </a:p>
          <a:p>
            <a:pPr algn="just"/>
            <a:r>
              <a:rPr lang="cs-CZ" b="1" dirty="0"/>
              <a:t>6 00 00 </a:t>
            </a:r>
            <a:r>
              <a:rPr lang="cs-CZ" dirty="0"/>
              <a:t>– identifikovaní účastníci přesahující bagatelní podporu (více jak 40 hodin/projekt)</a:t>
            </a:r>
          </a:p>
          <a:p>
            <a:pPr algn="just"/>
            <a:r>
              <a:rPr lang="cs-CZ" b="1" dirty="0"/>
              <a:t>6 70 10 </a:t>
            </a:r>
            <a:r>
              <a:rPr lang="cs-CZ" dirty="0"/>
              <a:t>– anonymní klienti či osoby s bagatelní podporou</a:t>
            </a:r>
          </a:p>
          <a:p>
            <a:pPr algn="just"/>
            <a:r>
              <a:rPr lang="cs-CZ" b="1" dirty="0"/>
              <a:t>6 00 00 </a:t>
            </a:r>
            <a:r>
              <a:rPr lang="cs-CZ" dirty="0"/>
              <a:t>a </a:t>
            </a:r>
            <a:r>
              <a:rPr lang="cs-CZ" b="1" dirty="0"/>
              <a:t>6 70 10 </a:t>
            </a:r>
            <a:r>
              <a:rPr lang="cs-CZ" dirty="0"/>
              <a:t>– nevykazují se  stejné podpořené osoby</a:t>
            </a:r>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77</a:t>
            </a:fld>
            <a:endParaRPr lang="cs-CZ" dirty="0"/>
          </a:p>
        </p:txBody>
      </p:sp>
    </p:spTree>
    <p:extLst>
      <p:ext uri="{BB962C8B-B14F-4D97-AF65-F5344CB8AC3E}">
        <p14:creationId xmlns:p14="http://schemas.microsoft.com/office/powerpoint/2010/main" val="17313623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předpisy</a:t>
            </a:r>
          </a:p>
        </p:txBody>
      </p:sp>
      <p:sp>
        <p:nvSpPr>
          <p:cNvPr id="3" name="Zástupný symbol pro obsah 2"/>
          <p:cNvSpPr>
            <a:spLocks noGrp="1"/>
          </p:cNvSpPr>
          <p:nvPr>
            <p:ph idx="1"/>
          </p:nvPr>
        </p:nvSpPr>
        <p:spPr/>
        <p:txBody>
          <a:bodyPr/>
          <a:lstStyle/>
          <a:p>
            <a:endParaRPr lang="cs-CZ" dirty="0"/>
          </a:p>
          <a:p>
            <a:r>
              <a:rPr lang="cs-CZ" b="1" dirty="0"/>
              <a:t>Zákon č. 108/2006 Sb.</a:t>
            </a:r>
            <a:r>
              <a:rPr lang="cs-CZ" dirty="0"/>
              <a:t>,</a:t>
            </a:r>
            <a:r>
              <a:rPr lang="cs-CZ" b="1" dirty="0"/>
              <a:t> </a:t>
            </a:r>
            <a:r>
              <a:rPr lang="cs-CZ" dirty="0"/>
              <a:t>o sociálních službách</a:t>
            </a:r>
          </a:p>
          <a:p>
            <a:endParaRPr lang="cs-CZ" dirty="0"/>
          </a:p>
          <a:p>
            <a:pPr lvl="0"/>
            <a:r>
              <a:rPr lang="cs-CZ" b="1" dirty="0"/>
              <a:t>Vyhláška č. 505/2006 Sb. </a:t>
            </a:r>
            <a:r>
              <a:rPr lang="cs-CZ" dirty="0"/>
              <a:t>ze dne 15. listopadu 2006, kterou se provádějí některá ustanovení zákona o soc. službách</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78</a:t>
            </a:fld>
            <a:endParaRPr lang="cs-CZ" dirty="0"/>
          </a:p>
        </p:txBody>
      </p:sp>
    </p:spTree>
    <p:extLst>
      <p:ext uri="{BB962C8B-B14F-4D97-AF65-F5344CB8AC3E}">
        <p14:creationId xmlns:p14="http://schemas.microsoft.com/office/powerpoint/2010/main" val="306419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344616" y="3284984"/>
            <a:ext cx="7272000" cy="730252"/>
          </a:xfrm>
        </p:spPr>
        <p:txBody>
          <a:bodyPr/>
          <a:lstStyle/>
          <a:p>
            <a:pPr algn="ctr"/>
            <a:r>
              <a:rPr lang="cs-CZ" dirty="0"/>
              <a:t>Děkujeme za pozornost</a:t>
            </a:r>
            <a:br>
              <a:rPr lang="cs-CZ" dirty="0"/>
            </a:br>
            <a:endParaRPr lang="cs-CZ" sz="2400" cap="none" dirty="0"/>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a:xfrm>
            <a:off x="683568"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20709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Logický rámec projektové žádosti</a:t>
            </a:r>
          </a:p>
        </p:txBody>
      </p:sp>
      <p:sp>
        <p:nvSpPr>
          <p:cNvPr id="3" name="Zástupný symbol pro obsah 2"/>
          <p:cNvSpPr>
            <a:spLocks noGrp="1"/>
          </p:cNvSpPr>
          <p:nvPr>
            <p:ph idx="1"/>
          </p:nvPr>
        </p:nvSpPr>
        <p:spPr>
          <a:xfrm>
            <a:off x="539552" y="1556792"/>
            <a:ext cx="8208912" cy="4320000"/>
          </a:xfrm>
        </p:spPr>
        <p:txBody>
          <a:bodyPr/>
          <a:lstStyle/>
          <a:p>
            <a:pPr marL="0" indent="0">
              <a:lnSpc>
                <a:spcPct val="100000"/>
              </a:lnSpc>
              <a:spcBef>
                <a:spcPts val="0"/>
              </a:spcBef>
              <a:buNone/>
            </a:pPr>
            <a:r>
              <a:rPr lang="cs-CZ" sz="1600" dirty="0"/>
              <a:t>Nástroj, který ve velmi koncentrované podobě </a:t>
            </a:r>
            <a:r>
              <a:rPr lang="cs-CZ" sz="1600" b="1" dirty="0"/>
              <a:t>obsahuje</a:t>
            </a:r>
            <a:r>
              <a:rPr lang="cs-CZ" sz="1600" dirty="0"/>
              <a:t> </a:t>
            </a:r>
            <a:r>
              <a:rPr lang="cs-CZ" sz="1600" b="1" dirty="0"/>
              <a:t>základní informace o projektu</a:t>
            </a:r>
            <a:r>
              <a:rPr lang="cs-CZ" sz="1600" dirty="0"/>
              <a:t> </a:t>
            </a:r>
            <a:br>
              <a:rPr lang="cs-CZ" sz="1600" dirty="0"/>
            </a:br>
            <a:r>
              <a:rPr lang="cs-CZ" sz="1600" dirty="0"/>
              <a:t>a zároveň </a:t>
            </a:r>
            <a:r>
              <a:rPr lang="cs-CZ" sz="1600" b="1" dirty="0"/>
              <a:t>ověřuje logiku projektu</a:t>
            </a:r>
            <a:r>
              <a:rPr lang="cs-CZ" sz="1600" dirty="0"/>
              <a:t> (vazbu mezi činnostmi, výstupy a cíli projektu).</a:t>
            </a:r>
          </a:p>
          <a:p>
            <a:pPr marL="0" indent="0" hangingPunct="0">
              <a:buNone/>
            </a:pPr>
            <a:r>
              <a:rPr lang="cs-CZ" sz="1800" b="1" u="sng" cap="all" dirty="0"/>
              <a:t>Logický rámec umožňuje: </a:t>
            </a:r>
            <a:endParaRPr lang="cs-CZ" sz="1800" u="sng" cap="all" dirty="0"/>
          </a:p>
          <a:p>
            <a:pPr lvl="0" hangingPunct="0">
              <a:lnSpc>
                <a:spcPct val="100000"/>
              </a:lnSpc>
              <a:spcBef>
                <a:spcPts val="0"/>
              </a:spcBef>
              <a:spcAft>
                <a:spcPts val="300"/>
              </a:spcAft>
            </a:pPr>
            <a:r>
              <a:rPr lang="cs-CZ" sz="1600" dirty="0"/>
              <a:t>organizaci a systemizaci celkového myšlení o projektu, </a:t>
            </a:r>
          </a:p>
          <a:p>
            <a:pPr lvl="0" hangingPunct="0">
              <a:lnSpc>
                <a:spcPct val="100000"/>
              </a:lnSpc>
              <a:spcBef>
                <a:spcPts val="0"/>
              </a:spcBef>
              <a:spcAft>
                <a:spcPts val="300"/>
              </a:spcAft>
            </a:pPr>
            <a:r>
              <a:rPr lang="cs-CZ" sz="1600" dirty="0"/>
              <a:t>upřesnění vztahů mezi cílem, účelem, výstupem a aktivitami projektu, </a:t>
            </a:r>
          </a:p>
          <a:p>
            <a:pPr lvl="0" hangingPunct="0">
              <a:lnSpc>
                <a:spcPct val="100000"/>
              </a:lnSpc>
              <a:spcBef>
                <a:spcPts val="0"/>
              </a:spcBef>
              <a:spcAft>
                <a:spcPts val="300"/>
              </a:spcAft>
            </a:pPr>
            <a:r>
              <a:rPr lang="cs-CZ" sz="1600" dirty="0"/>
              <a:t>jasné stanovení výkonnostních ukazatelů a kritérií, </a:t>
            </a:r>
          </a:p>
          <a:p>
            <a:pPr lvl="0" hangingPunct="0">
              <a:lnSpc>
                <a:spcPct val="100000"/>
              </a:lnSpc>
              <a:spcBef>
                <a:spcPts val="0"/>
              </a:spcBef>
              <a:spcAft>
                <a:spcPts val="300"/>
              </a:spcAft>
            </a:pPr>
            <a:r>
              <a:rPr lang="cs-CZ" sz="1600" dirty="0"/>
              <a:t>provádění kontroly dosažení cílů, účelu, realizaci výstupů a aktivit projektu, </a:t>
            </a:r>
          </a:p>
          <a:p>
            <a:pPr lvl="0" hangingPunct="0">
              <a:lnSpc>
                <a:spcPct val="100000"/>
              </a:lnSpc>
              <a:spcBef>
                <a:spcPts val="0"/>
              </a:spcBef>
              <a:spcAft>
                <a:spcPts val="300"/>
              </a:spcAft>
            </a:pPr>
            <a:r>
              <a:rPr lang="cs-CZ" sz="1600" dirty="0"/>
              <a:t>udržovat rychlý a srozumitelný přehled o obsahu, rozsahu a zaměření projektu.</a:t>
            </a:r>
          </a:p>
          <a:p>
            <a:pPr marL="0" indent="0" hangingPunct="0">
              <a:buNone/>
            </a:pPr>
            <a:r>
              <a:rPr lang="cs-CZ" sz="1600" b="1" dirty="0"/>
              <a:t>Doporučení:</a:t>
            </a:r>
          </a:p>
          <a:p>
            <a:pPr lvl="0" hangingPunct="0">
              <a:lnSpc>
                <a:spcPct val="100000"/>
              </a:lnSpc>
              <a:spcBef>
                <a:spcPts val="0"/>
              </a:spcBef>
              <a:spcAft>
                <a:spcPts val="0"/>
              </a:spcAft>
            </a:pPr>
            <a:r>
              <a:rPr lang="cs-CZ" sz="1600" dirty="0"/>
              <a:t>sestavuje se před samotným psaním projektu,</a:t>
            </a:r>
          </a:p>
          <a:p>
            <a:pPr lvl="0" hangingPunct="0">
              <a:lnSpc>
                <a:spcPct val="100000"/>
              </a:lnSpc>
              <a:spcBef>
                <a:spcPts val="0"/>
              </a:spcBef>
              <a:spcAft>
                <a:spcPts val="0"/>
              </a:spcAft>
            </a:pPr>
            <a:r>
              <a:rPr lang="cs-CZ" sz="1600" dirty="0"/>
              <a:t>sepsání žádosti je pak mnohem jednodušší a hlavně je žádost správně strukturovaná a přehledná.</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a:t>
            </a:fld>
            <a:endParaRPr lang="cs-CZ" dirty="0"/>
          </a:p>
        </p:txBody>
      </p:sp>
    </p:spTree>
    <p:extLst>
      <p:ext uri="{BB962C8B-B14F-4D97-AF65-F5344CB8AC3E}">
        <p14:creationId xmlns:p14="http://schemas.microsoft.com/office/powerpoint/2010/main" val="146870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IS KP14+</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567966"/>
      </p:ext>
    </p:extLst>
  </p:cSld>
  <p:clrMapOvr>
    <a:masterClrMapping/>
  </p:clrMapOvr>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91D2CAF791D449809C1371BC5FAF2A" ma:contentTypeVersion="1" ma:contentTypeDescription="Vytvoří nový dokument" ma:contentTypeScope="" ma:versionID="26fd20a5b6d8decbe06b7f1b12531c89">
  <xsd:schema xmlns:xsd="http://www.w3.org/2001/XMLSchema" xmlns:xs="http://www.w3.org/2001/XMLSchema" xmlns:p="http://schemas.microsoft.com/office/2006/metadata/properties" xmlns:ns2="7c48c8a8-2045-474d-b0fb-3ee17ecadba0" targetNamespace="http://schemas.microsoft.com/office/2006/metadata/properties" ma:root="true" ma:fieldsID="ff450026467c3fdb36efcce3adb619a7" ns2:_="">
    <xsd:import namespace="7c48c8a8-2045-474d-b0fb-3ee17ecadba0"/>
    <xsd:element name="properties">
      <xsd:complexType>
        <xsd:sequence>
          <xsd:element name="documentManagement">
            <xsd:complexType>
              <xsd:all>
                <xsd:element ref="ns2:AC_OriginalFile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8c8a8-2045-474d-b0fb-3ee17ecadba0" elementFormDefault="qualified">
    <xsd:import namespace="http://schemas.microsoft.com/office/2006/documentManagement/types"/>
    <xsd:import namespace="http://schemas.microsoft.com/office/infopath/2007/PartnerControls"/>
    <xsd:element name="AC_OriginalFileName" ma:index="8" nillable="true" ma:displayName="Original File Name" ma:internalName="AC_OriginalFileNam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_OriginalFileName xmlns="7c48c8a8-2045-474d-b0fb-3ee17ecadba0">U:\2_3_STRAT_KOMUNITNĚ_VED_MÍST_ROZV\SEMINÁŘE\SEMINÁŘE PRO ŽADATELE\Praha 9.10.2017\Příprava MAS na semináře pro žadatele_9.10.2017_final.pptx</AC_OriginalFileName>
  </documentManagement>
</p:properties>
</file>

<file path=customXml/itemProps1.xml><?xml version="1.0" encoding="utf-8"?>
<ds:datastoreItem xmlns:ds="http://schemas.openxmlformats.org/officeDocument/2006/customXml" ds:itemID="{A7D5036C-EE2E-4975-B838-36164B3B0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8c8a8-2045-474d-b0fb-3ee17ecad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AC1910-756E-400B-995B-9B29420578EF}">
  <ds:schemaRefs>
    <ds:schemaRef ds:uri="http://schemas.microsoft.com/sharepoint/v3/contenttype/forms"/>
  </ds:schemaRefs>
</ds:datastoreItem>
</file>

<file path=customXml/itemProps3.xml><?xml version="1.0" encoding="utf-8"?>
<ds:datastoreItem xmlns:ds="http://schemas.openxmlformats.org/officeDocument/2006/customXml" ds:itemID="{79B17864-1EF6-4E58-98AB-653C745D773B}">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7c48c8a8-2045-474d-b0fb-3ee17ecadba0"/>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prezentace</Template>
  <TotalTime>6502</TotalTime>
  <Words>9018</Words>
  <Application>Microsoft Office PowerPoint</Application>
  <PresentationFormat>Předvádění na obrazovce (4:3)</PresentationFormat>
  <Paragraphs>1290</Paragraphs>
  <Slides>79</Slides>
  <Notes>72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79</vt:i4>
      </vt:variant>
    </vt:vector>
  </HeadingPairs>
  <TitlesOfParts>
    <vt:vector size="86" baseType="lpstr">
      <vt:lpstr>Arial</vt:lpstr>
      <vt:lpstr>Calibri</vt:lpstr>
      <vt:lpstr>Courier New</vt:lpstr>
      <vt:lpstr>Times New Roman</vt:lpstr>
      <vt:lpstr>Wingdings</vt:lpstr>
      <vt:lpstr>Wingdings 3</vt:lpstr>
      <vt:lpstr>prezentace</vt:lpstr>
      <vt:lpstr>Školení pro žadatele výzVY op z</vt:lpstr>
      <vt:lpstr>Projektová žádost  clld v opz</vt:lpstr>
      <vt:lpstr>Příprava žádosti o podporu</vt:lpstr>
      <vt:lpstr>Příprava žádosti o podporu</vt:lpstr>
      <vt:lpstr>Příprava žádosti o podporu</vt:lpstr>
      <vt:lpstr>Příprava žádosti o podporu</vt:lpstr>
      <vt:lpstr>Příprava žádosti o podporu</vt:lpstr>
      <vt:lpstr>Logický rámec projektové žádosti</vt:lpstr>
      <vt:lpstr>Projektová žádost  clld v IS KP14+</vt:lpstr>
      <vt:lpstr>Podání projektové žádosti v opz</vt:lpstr>
      <vt:lpstr>Podání projektové žádosti v opz</vt:lpstr>
      <vt:lpstr>Titulní obrazovka Is kp14+</vt:lpstr>
      <vt:lpstr>Základní menu</vt:lpstr>
      <vt:lpstr>Vytvoření nové žádosti</vt:lpstr>
      <vt:lpstr>Vytvoření nové žádosti</vt:lpstr>
      <vt:lpstr>Pravidla pro vyplňování žádosti</vt:lpstr>
      <vt:lpstr>Příklady vyplňovaných záložek – IDENTIFIKACE OPERACE</vt:lpstr>
      <vt:lpstr>projekt</vt:lpstr>
      <vt:lpstr>specifické cíle</vt:lpstr>
      <vt:lpstr>Popis projektu</vt:lpstr>
      <vt:lpstr>Indikátory</vt:lpstr>
      <vt:lpstr>indikátory</vt:lpstr>
      <vt:lpstr>Indikátory POVINNÉ K NAPLNĚNÍ</vt:lpstr>
      <vt:lpstr>Indikátory povinné k vykazování</vt:lpstr>
      <vt:lpstr>Indikátory povinné k vykazování</vt:lpstr>
      <vt:lpstr>Horizontální principy</vt:lpstr>
      <vt:lpstr>Klíčové aktivity</vt:lpstr>
      <vt:lpstr>Cílová skupina</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Způsobilost výdajů</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PŘÍJMY PROJEKTU</vt:lpstr>
      <vt:lpstr>časová způsobilost výdajů</vt:lpstr>
      <vt:lpstr>Sociální služby a další programy a činnosti  v oblasti sociálního začleňování</vt:lpstr>
      <vt:lpstr>Cílové skupiny</vt:lpstr>
      <vt:lpstr>Vymezení Oprávněných žadatelů</vt:lpstr>
      <vt:lpstr>Vymezení oprávněných partnerů</vt:lpstr>
      <vt:lpstr> Veřejná podpora</vt:lpstr>
      <vt:lpstr>Povinná příloha žádosti o podporu</vt:lpstr>
      <vt:lpstr>PŘÍKLADY – Nákup vozidla</vt:lpstr>
      <vt:lpstr>příklady</vt:lpstr>
      <vt:lpstr>Prezentace aplikace PowerPoint</vt:lpstr>
      <vt:lpstr>indikátory</vt:lpstr>
      <vt:lpstr>Právní předpisy</vt:lpstr>
      <vt:lpstr>Děkujeme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SNÍMKŮ A TISK PREZENTACÍ</dc:title>
  <dc:creator>Murlová Kateřina Mgr. (MPSV)</dc:creator>
  <cp:lastModifiedBy>Manazer</cp:lastModifiedBy>
  <cp:revision>914</cp:revision>
  <cp:lastPrinted>2017-10-09T05:29:34Z</cp:lastPrinted>
  <dcterms:created xsi:type="dcterms:W3CDTF">2015-02-20T08:23:15Z</dcterms:created>
  <dcterms:modified xsi:type="dcterms:W3CDTF">2019-10-31T12:22:42Z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0x010100F291D2CAF791D449809C1371BC5FAF2A</vt:lpwstr>
  </property>
</Properties>
</file>